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0" r:id="rId3"/>
    <p:sldId id="321" r:id="rId4"/>
    <p:sldId id="289" r:id="rId5"/>
    <p:sldId id="323" r:id="rId6"/>
    <p:sldId id="303" r:id="rId7"/>
    <p:sldId id="324" r:id="rId8"/>
    <p:sldId id="284" r:id="rId9"/>
    <p:sldId id="291" r:id="rId10"/>
    <p:sldId id="275" r:id="rId11"/>
    <p:sldId id="325" r:id="rId12"/>
    <p:sldId id="326" r:id="rId13"/>
    <p:sldId id="316" r:id="rId14"/>
    <p:sldId id="267" r:id="rId15"/>
  </p:sldIdLst>
  <p:sldSz cx="12192000" cy="6858000"/>
  <p:notesSz cx="6858000" cy="9144000"/>
  <p:embeddedFontLs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Medium" pitchFamily="2" charset="0"/>
      <p:regular r:id="rId26"/>
      <p:italic r:id="rId27"/>
    </p:embeddedFont>
  </p:embeddedFontLst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B144C68-5F81-4CF3-83D1-2E08C60337D5}">
          <p14:sldIdLst>
            <p14:sldId id="256"/>
            <p14:sldId id="320"/>
            <p14:sldId id="321"/>
            <p14:sldId id="289"/>
            <p14:sldId id="323"/>
            <p14:sldId id="303"/>
            <p14:sldId id="324"/>
            <p14:sldId id="284"/>
            <p14:sldId id="291"/>
            <p14:sldId id="275"/>
            <p14:sldId id="325"/>
            <p14:sldId id="326"/>
            <p14:sldId id="316"/>
            <p14:sldId id="267"/>
          </p14:sldIdLst>
        </p14:section>
        <p14:section name="Basic Info" id="{4684E0C8-76DE-461D-B344-03F5DAD01C9C}">
          <p14:sldIdLst/>
        </p14:section>
        <p14:section name="Section" id="{A78CB07D-DE63-44DC-B6F2-42F6EEB3BBEB}">
          <p14:sldIdLst/>
        </p14:section>
        <p14:section name="Timeline" id="{28AFA1A5-49DC-41D2-BFC1-D174375BC0C4}">
          <p14:sldIdLst/>
        </p14:section>
        <p14:section name="Portfolio" id="{4B14BD80-B148-4A7F-89C1-E1F20725DE77}">
          <p14:sldIdLst/>
        </p14:section>
        <p14:section name="Devices" id="{C3F31543-D194-47F0-A935-16499765D068}">
          <p14:sldIdLst/>
        </p14:section>
        <p14:section name="Team" id="{E9372988-2AAB-43CB-9ACD-F5DF998CEA6A}">
          <p14:sldIdLst/>
        </p14:section>
        <p14:section name="Infographics" id="{867309FF-388C-4382-B636-39FD7380A4E4}">
          <p14:sldIdLst/>
        </p14:section>
        <p14:section name="two side comparison" id="{56627A50-112D-4FD5-B70A-B0E000D4F799}">
          <p14:sldIdLst/>
        </p14:section>
        <p14:section name="Charts" id="{CA353A10-64F7-41E9-BFD3-13D1561CC4DC}">
          <p14:sldIdLst/>
        </p14:section>
        <p14:section name="Prices" id="{B3F35839-FEE6-4CCD-805F-29D9D98A66B8}">
          <p14:sldIdLst/>
        </p14:section>
        <p14:section name="Thank you" id="{AF842F26-70AF-4610-A128-572E92C2AC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461"/>
    <a:srgbClr val="FFFFFF"/>
    <a:srgbClr val="3A415F"/>
    <a:srgbClr val="C41311"/>
    <a:srgbClr val="6389AD"/>
    <a:srgbClr val="CFA160"/>
    <a:srgbClr val="E1C59B"/>
    <a:srgbClr val="CFDAE3"/>
    <a:srgbClr val="F0F0F0"/>
    <a:srgbClr val="FFCE4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5256" autoAdjust="0"/>
  </p:normalViewPr>
  <p:slideViewPr>
    <p:cSldViewPr snapToGrid="0" showGuides="1">
      <p:cViewPr varScale="1">
        <p:scale>
          <a:sx n="79" d="100"/>
          <a:sy n="79" d="100"/>
        </p:scale>
        <p:origin x="773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698EE6-CE14-40E2-BABE-87C159D004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B5AEE-8F0C-4122-8F9B-C6EBA3109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BA4E-000F-4EF3-B567-629F645113E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262FD-F339-43E4-B863-00E2354F9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94312-295A-494B-B978-606E00BC2F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A995-6EE9-45DC-A0CC-24B3F9C5F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8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8E121-DCE0-4141-9306-BD01FAAAEF79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0AFDD-F39A-420C-B661-625148387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AFDD-F39A-420C-B661-625148387C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5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example: PAUSE option lives on a separate URL, same look and feel as the primary global unsubscribe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AFDD-F39A-420C-B661-625148387C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8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example: PAUSE option lives on a separate URL, same look and feel as the primary global unsubscribe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AFDD-F39A-420C-B661-625148387C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1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59A4EB-CACE-44C9-BFED-18E2E4C1B996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58">
            <a:extLst>
              <a:ext uri="{FF2B5EF4-FFF2-40B4-BE49-F238E27FC236}">
                <a16:creationId xmlns:a16="http://schemas.microsoft.com/office/drawing/2014/main" id="{6FB56E77-EEB7-2CDE-448C-FAEE2630A711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2FDF09C-4448-07AB-DF6A-96C2D533C9FC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E4498A-6417-F61F-0169-544BFEF9E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56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D409A8-1600-A0B1-8655-CC40A59B44B8}"/>
              </a:ext>
            </a:extLst>
          </p:cNvPr>
          <p:cNvSpPr/>
          <p:nvPr userDrawn="1"/>
        </p:nvSpPr>
        <p:spPr>
          <a:xfrm>
            <a:off x="505229" y="939800"/>
            <a:ext cx="11181542" cy="547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06B2C-34F2-AE94-4544-53B5D5938CC3}"/>
              </a:ext>
            </a:extLst>
          </p:cNvPr>
          <p:cNvSpPr/>
          <p:nvPr userDrawn="1"/>
        </p:nvSpPr>
        <p:spPr>
          <a:xfrm>
            <a:off x="505228" y="939800"/>
            <a:ext cx="11181543" cy="92296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7">
            <a:extLst>
              <a:ext uri="{FF2B5EF4-FFF2-40B4-BE49-F238E27FC236}">
                <a16:creationId xmlns:a16="http://schemas.microsoft.com/office/drawing/2014/main" id="{72221D1B-4540-8038-A5C5-87CF8ABE5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0051" y="1127216"/>
            <a:ext cx="4182289" cy="548128"/>
          </a:xfrm>
          <a:prstGeom prst="roundRect">
            <a:avLst/>
          </a:prstGeom>
          <a:solidFill>
            <a:srgbClr val="D3A461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b="0" baseline="0" dirty="0"/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77">
            <a:extLst>
              <a:ext uri="{FF2B5EF4-FFF2-40B4-BE49-F238E27FC236}">
                <a16:creationId xmlns:a16="http://schemas.microsoft.com/office/drawing/2014/main" id="{B91C3BED-9F7A-8DFC-D683-1BB0853BEB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12388" y="1127216"/>
            <a:ext cx="4182289" cy="548128"/>
          </a:xfrm>
          <a:prstGeom prst="roundRect">
            <a:avLst/>
          </a:prstGeom>
          <a:solidFill>
            <a:srgbClr val="6389AD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b="0" baseline="0" dirty="0"/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186BD3DE-179E-F105-7B9E-6AD4EE4CC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2454" y="2168137"/>
            <a:ext cx="3741909" cy="295844"/>
          </a:xfrm>
        </p:spPr>
        <p:txBody>
          <a:bodyPr>
            <a:normAutofit/>
          </a:bodyPr>
          <a:lstStyle>
            <a:lvl1pPr marL="0" indent="0" algn="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F306B884-74C4-80E2-8689-E4124635AA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92454" y="2542796"/>
            <a:ext cx="3741909" cy="374483"/>
          </a:xfrm>
        </p:spPr>
        <p:txBody>
          <a:bodyPr>
            <a:normAutofit/>
          </a:bodyPr>
          <a:lstStyle>
            <a:lvl1pPr marL="0" indent="0" algn="r"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E65F13CB-1C86-DDC2-165D-31D4FD1CD6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392454" y="3131667"/>
            <a:ext cx="3741909" cy="295844"/>
          </a:xfrm>
        </p:spPr>
        <p:txBody>
          <a:bodyPr>
            <a:normAutofit/>
          </a:bodyPr>
          <a:lstStyle>
            <a:lvl1pPr marL="0" indent="0" algn="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A62117F-16A4-51AB-8F60-F8E7F130083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92454" y="3506326"/>
            <a:ext cx="3741909" cy="374483"/>
          </a:xfrm>
        </p:spPr>
        <p:txBody>
          <a:bodyPr>
            <a:normAutofit/>
          </a:bodyPr>
          <a:lstStyle>
            <a:lvl1pPr marL="0" indent="0" algn="r"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74C4FE5-F36D-0DEE-8DFF-041CB66398C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92454" y="4095197"/>
            <a:ext cx="3741909" cy="295844"/>
          </a:xfrm>
        </p:spPr>
        <p:txBody>
          <a:bodyPr>
            <a:normAutofit/>
          </a:bodyPr>
          <a:lstStyle>
            <a:lvl1pPr marL="0" indent="0" algn="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33FDF46-D428-667A-6456-5A7BDAC7F82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92454" y="4469856"/>
            <a:ext cx="3741909" cy="374483"/>
          </a:xfrm>
        </p:spPr>
        <p:txBody>
          <a:bodyPr>
            <a:normAutofit/>
          </a:bodyPr>
          <a:lstStyle>
            <a:lvl1pPr marL="0" indent="0" algn="r"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19F3E888-4874-B421-8594-7FE6DBCA18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2454" y="5058727"/>
            <a:ext cx="3741909" cy="295844"/>
          </a:xfrm>
        </p:spPr>
        <p:txBody>
          <a:bodyPr>
            <a:normAutofit/>
          </a:bodyPr>
          <a:lstStyle>
            <a:lvl1pPr marL="0" indent="0" algn="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B2AB0E3E-46DF-8159-5732-28780B67F56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92454" y="5433386"/>
            <a:ext cx="3741909" cy="374483"/>
          </a:xfrm>
        </p:spPr>
        <p:txBody>
          <a:bodyPr>
            <a:normAutofit/>
          </a:bodyPr>
          <a:lstStyle>
            <a:lvl1pPr marL="0" indent="0" algn="r"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25">
            <a:extLst>
              <a:ext uri="{FF2B5EF4-FFF2-40B4-BE49-F238E27FC236}">
                <a16:creationId xmlns:a16="http://schemas.microsoft.com/office/drawing/2014/main" id="{C0451089-5A33-7C4A-B333-ED231B7BAE6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919879" y="2173312"/>
            <a:ext cx="3741909" cy="295844"/>
          </a:xfrm>
        </p:spPr>
        <p:txBody>
          <a:bodyPr>
            <a:normAutofit/>
          </a:bodyPr>
          <a:lstStyle>
            <a:lvl1pPr marL="0" indent="0" algn="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25">
            <a:extLst>
              <a:ext uri="{FF2B5EF4-FFF2-40B4-BE49-F238E27FC236}">
                <a16:creationId xmlns:a16="http://schemas.microsoft.com/office/drawing/2014/main" id="{AFA6B95D-CF64-C5F2-4C89-2FB30DA08E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19879" y="2547971"/>
            <a:ext cx="3741909" cy="374483"/>
          </a:xfrm>
        </p:spPr>
        <p:txBody>
          <a:bodyPr>
            <a:normAutofit/>
          </a:bodyPr>
          <a:lstStyle>
            <a:lvl1pPr marL="0" indent="0" algn="r"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25">
            <a:extLst>
              <a:ext uri="{FF2B5EF4-FFF2-40B4-BE49-F238E27FC236}">
                <a16:creationId xmlns:a16="http://schemas.microsoft.com/office/drawing/2014/main" id="{D3C46402-A28B-0C53-0A87-6D61548A0C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19879" y="3136842"/>
            <a:ext cx="3741909" cy="295844"/>
          </a:xfrm>
        </p:spPr>
        <p:txBody>
          <a:bodyPr>
            <a:normAutofit/>
          </a:bodyPr>
          <a:lstStyle>
            <a:lvl1pPr marL="0" indent="0" algn="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5">
            <a:extLst>
              <a:ext uri="{FF2B5EF4-FFF2-40B4-BE49-F238E27FC236}">
                <a16:creationId xmlns:a16="http://schemas.microsoft.com/office/drawing/2014/main" id="{D07F0B38-480C-C4BF-9FB2-DD5F0D211CB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919879" y="3511501"/>
            <a:ext cx="3741909" cy="374483"/>
          </a:xfrm>
        </p:spPr>
        <p:txBody>
          <a:bodyPr>
            <a:normAutofit/>
          </a:bodyPr>
          <a:lstStyle>
            <a:lvl1pPr marL="0" indent="0" algn="r"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25">
            <a:extLst>
              <a:ext uri="{FF2B5EF4-FFF2-40B4-BE49-F238E27FC236}">
                <a16:creationId xmlns:a16="http://schemas.microsoft.com/office/drawing/2014/main" id="{6C02A8CC-D3AA-8AFF-130A-3CFCFE4683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19879" y="4100372"/>
            <a:ext cx="3741909" cy="295844"/>
          </a:xfrm>
        </p:spPr>
        <p:txBody>
          <a:bodyPr>
            <a:normAutofit/>
          </a:bodyPr>
          <a:lstStyle>
            <a:lvl1pPr marL="0" indent="0" algn="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25">
            <a:extLst>
              <a:ext uri="{FF2B5EF4-FFF2-40B4-BE49-F238E27FC236}">
                <a16:creationId xmlns:a16="http://schemas.microsoft.com/office/drawing/2014/main" id="{816A99E7-2B75-DF74-158B-43A565B34BC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919879" y="4475031"/>
            <a:ext cx="3741909" cy="374483"/>
          </a:xfrm>
        </p:spPr>
        <p:txBody>
          <a:bodyPr>
            <a:normAutofit/>
          </a:bodyPr>
          <a:lstStyle>
            <a:lvl1pPr marL="0" indent="0" algn="r"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25">
            <a:extLst>
              <a:ext uri="{FF2B5EF4-FFF2-40B4-BE49-F238E27FC236}">
                <a16:creationId xmlns:a16="http://schemas.microsoft.com/office/drawing/2014/main" id="{789EBA4B-C322-99C4-0335-A4ED5127DE2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919879" y="5063902"/>
            <a:ext cx="3741909" cy="295844"/>
          </a:xfrm>
        </p:spPr>
        <p:txBody>
          <a:bodyPr>
            <a:normAutofit/>
          </a:bodyPr>
          <a:lstStyle>
            <a:lvl1pPr marL="0" indent="0" algn="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5">
            <a:extLst>
              <a:ext uri="{FF2B5EF4-FFF2-40B4-BE49-F238E27FC236}">
                <a16:creationId xmlns:a16="http://schemas.microsoft.com/office/drawing/2014/main" id="{84DE98DC-D5C1-1937-BDDB-D28710BAF09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919879" y="5438561"/>
            <a:ext cx="3741909" cy="374483"/>
          </a:xfrm>
        </p:spPr>
        <p:txBody>
          <a:bodyPr>
            <a:normAutofit/>
          </a:bodyPr>
          <a:lstStyle>
            <a:lvl1pPr marL="0" indent="0" algn="r"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: Shape 58">
            <a:extLst>
              <a:ext uri="{FF2B5EF4-FFF2-40B4-BE49-F238E27FC236}">
                <a16:creationId xmlns:a16="http://schemas.microsoft.com/office/drawing/2014/main" id="{384F46C4-D299-E6D1-AFE9-0DF5F86CB174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C71A664-D44A-171B-E85C-DEAD762806A5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AAA928B-8E63-09B3-F189-798C9FC19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0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7">
            <a:extLst>
              <a:ext uri="{FF2B5EF4-FFF2-40B4-BE49-F238E27FC236}">
                <a16:creationId xmlns:a16="http://schemas.microsoft.com/office/drawing/2014/main" id="{72221D1B-4540-8038-A5C5-87CF8ABE5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0479" y="626884"/>
            <a:ext cx="9771042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: Shape 58">
            <a:extLst>
              <a:ext uri="{FF2B5EF4-FFF2-40B4-BE49-F238E27FC236}">
                <a16:creationId xmlns:a16="http://schemas.microsoft.com/office/drawing/2014/main" id="{B869907A-3EBE-AB8C-29F6-934329C421FC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CA9A742-CFAC-2998-BA0E-A9A739457EC9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7D598C-98C9-DEB5-B7FF-1FC190AD3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1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7">
            <a:extLst>
              <a:ext uri="{FF2B5EF4-FFF2-40B4-BE49-F238E27FC236}">
                <a16:creationId xmlns:a16="http://schemas.microsoft.com/office/drawing/2014/main" id="{72221D1B-4540-8038-A5C5-87CF8ABE5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0479" y="626884"/>
            <a:ext cx="9771042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00A0193B-476B-76EA-C144-E08FD3AE87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32" y="1806150"/>
            <a:ext cx="4647892" cy="435998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4CE8DF56-9FCF-C7A2-C36F-EAD77299B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677" y="1806150"/>
            <a:ext cx="4647892" cy="435998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: Shape 58">
            <a:extLst>
              <a:ext uri="{FF2B5EF4-FFF2-40B4-BE49-F238E27FC236}">
                <a16:creationId xmlns:a16="http://schemas.microsoft.com/office/drawing/2014/main" id="{13FA9479-FEB5-1F84-B165-BEFF90B15D56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529679A-F171-2104-E5D6-AE12EB9D62DD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95001BA-5223-9B8C-EF5B-942515A8A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8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7">
            <a:extLst>
              <a:ext uri="{FF2B5EF4-FFF2-40B4-BE49-F238E27FC236}">
                <a16:creationId xmlns:a16="http://schemas.microsoft.com/office/drawing/2014/main" id="{C99B0792-4D96-6909-226A-1E6CF39018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0479" y="486502"/>
            <a:ext cx="9771042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D3AADE38-9C27-A504-C2CF-269994A2D4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59272" y="4751044"/>
            <a:ext cx="2720975" cy="463557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A8613FC3-018F-977F-85D6-15A6247CAA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9272" y="5334364"/>
            <a:ext cx="2720975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105" name="Text Placeholder 25">
            <a:extLst>
              <a:ext uri="{FF2B5EF4-FFF2-40B4-BE49-F238E27FC236}">
                <a16:creationId xmlns:a16="http://schemas.microsoft.com/office/drawing/2014/main" id="{28F5A174-6FB5-93CE-DAFF-4B1F0EE9E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1973" y="2113976"/>
            <a:ext cx="2720975" cy="463557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106" name="Text Placeholder 25">
            <a:extLst>
              <a:ext uri="{FF2B5EF4-FFF2-40B4-BE49-F238E27FC236}">
                <a16:creationId xmlns:a16="http://schemas.microsoft.com/office/drawing/2014/main" id="{43E0B8B6-58A1-4A18-8A2A-E0DE985B82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1973" y="2697296"/>
            <a:ext cx="2720975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109" name="Text Placeholder 25">
            <a:extLst>
              <a:ext uri="{FF2B5EF4-FFF2-40B4-BE49-F238E27FC236}">
                <a16:creationId xmlns:a16="http://schemas.microsoft.com/office/drawing/2014/main" id="{BEEDE6BC-16F9-987C-E8CF-812FA2E26F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64896" y="2565616"/>
            <a:ext cx="2720975" cy="463557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110" name="Text Placeholder 25">
            <a:extLst>
              <a:ext uri="{FF2B5EF4-FFF2-40B4-BE49-F238E27FC236}">
                <a16:creationId xmlns:a16="http://schemas.microsoft.com/office/drawing/2014/main" id="{1C880E73-1596-CFC3-7032-6A3B64E940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896" y="3148936"/>
            <a:ext cx="2720975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111" name="Text Placeholder 25">
            <a:extLst>
              <a:ext uri="{FF2B5EF4-FFF2-40B4-BE49-F238E27FC236}">
                <a16:creationId xmlns:a16="http://schemas.microsoft.com/office/drawing/2014/main" id="{8E6F544A-A3C1-0E5F-FA25-A0584FA695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27977" y="4436924"/>
            <a:ext cx="2720975" cy="463557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112" name="Text Placeholder 25">
            <a:extLst>
              <a:ext uri="{FF2B5EF4-FFF2-40B4-BE49-F238E27FC236}">
                <a16:creationId xmlns:a16="http://schemas.microsoft.com/office/drawing/2014/main" id="{FC309B45-A618-1367-97B0-53630A976D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7977" y="5020244"/>
            <a:ext cx="2720975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</p:txBody>
      </p:sp>
      <p:sp>
        <p:nvSpPr>
          <p:cNvPr id="113" name="Text Placeholder 25">
            <a:extLst>
              <a:ext uri="{FF2B5EF4-FFF2-40B4-BE49-F238E27FC236}">
                <a16:creationId xmlns:a16="http://schemas.microsoft.com/office/drawing/2014/main" id="{56AADD41-9EDF-312A-1F98-2C0DA1BB34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0750" y="1048698"/>
            <a:ext cx="7810500" cy="492185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reeform: Shape 58">
            <a:extLst>
              <a:ext uri="{FF2B5EF4-FFF2-40B4-BE49-F238E27FC236}">
                <a16:creationId xmlns:a16="http://schemas.microsoft.com/office/drawing/2014/main" id="{405982C2-9DF9-8E0C-42B4-680224FCD9CE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51755-7788-11F4-0880-6C7794FA0B56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538CC1D-A274-F652-6110-355EE866C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4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863A65CF-3BEA-44C8-91A9-8190CF5F4B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402" y="934740"/>
            <a:ext cx="4189098" cy="492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1C8044-9F8A-6CF3-0D49-CE916339A6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0" y="934739"/>
            <a:ext cx="4189098" cy="492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8604E2E9-40F1-FEF9-8435-D1A859F3D48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0599" y="5753334"/>
            <a:ext cx="2652398" cy="28440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DD1B0C1-0DA5-1557-722E-3A78110A79A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50598" y="6132844"/>
            <a:ext cx="10286999" cy="284405"/>
          </a:xfrm>
        </p:spPr>
        <p:txBody>
          <a:bodyPr anchor="ctr">
            <a:noAutofit/>
          </a:bodyPr>
          <a:lstStyle>
            <a:lvl1pPr marL="0" indent="0" algn="l"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550A5BF3-190A-CD3E-ECEA-A89781F622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8799" y="934737"/>
            <a:ext cx="914402" cy="492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: Shape 58">
            <a:extLst>
              <a:ext uri="{FF2B5EF4-FFF2-40B4-BE49-F238E27FC236}">
                <a16:creationId xmlns:a16="http://schemas.microsoft.com/office/drawing/2014/main" id="{F3E99942-F85A-D4D3-CD7C-8F42BAC1AA25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254D88F-E62C-D186-46DF-B1F7746635AA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F510EA-03FA-8BB3-ECD8-E5C38E8A1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31288A-F420-4EC9-81B9-90BE2EBD6D4F}"/>
              </a:ext>
            </a:extLst>
          </p:cNvPr>
          <p:cNvSpPr/>
          <p:nvPr userDrawn="1"/>
        </p:nvSpPr>
        <p:spPr>
          <a:xfrm>
            <a:off x="7213600" y="1212850"/>
            <a:ext cx="2921000" cy="4432300"/>
          </a:xfrm>
          <a:prstGeom prst="rect">
            <a:avLst/>
          </a:prstGeom>
          <a:gradFill>
            <a:gsLst>
              <a:gs pos="68000">
                <a:srgbClr val="CFA160"/>
              </a:gs>
              <a:gs pos="0">
                <a:srgbClr val="EDDDC5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740CFF-A2D3-4940-BFD8-23D8A0EBF583}"/>
              </a:ext>
            </a:extLst>
          </p:cNvPr>
          <p:cNvSpPr/>
          <p:nvPr userDrawn="1"/>
        </p:nvSpPr>
        <p:spPr>
          <a:xfrm>
            <a:off x="2057400" y="1812637"/>
            <a:ext cx="7137400" cy="323272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BFA80E-EAA9-47FB-A863-F9948FDE0D84}"/>
              </a:ext>
            </a:extLst>
          </p:cNvPr>
          <p:cNvCxnSpPr/>
          <p:nvPr userDrawn="1"/>
        </p:nvCxnSpPr>
        <p:spPr>
          <a:xfrm>
            <a:off x="2856594" y="5045364"/>
            <a:ext cx="593271" cy="0"/>
          </a:xfrm>
          <a:prstGeom prst="line">
            <a:avLst/>
          </a:prstGeom>
          <a:ln w="76200">
            <a:solidFill>
              <a:srgbClr val="ED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0" y="2791222"/>
            <a:ext cx="4254500" cy="770337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dirty="0"/>
              <a:t>Section Slide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2508250" y="3574594"/>
            <a:ext cx="4254500" cy="492185"/>
          </a:xfrm>
        </p:spPr>
        <p:txBody>
          <a:bodyPr>
            <a:normAutofit/>
          </a:bodyPr>
          <a:lstStyle>
            <a:lvl1pPr marL="0" indent="0">
              <a:buNone/>
              <a:defRPr sz="2800" b="0" baseline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: Shape 58">
            <a:extLst>
              <a:ext uri="{FF2B5EF4-FFF2-40B4-BE49-F238E27FC236}">
                <a16:creationId xmlns:a16="http://schemas.microsoft.com/office/drawing/2014/main" id="{948989CB-9BEE-45ED-9C98-F00F4049BA95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23730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0FD7FE-2C45-74D8-3CA7-C66F5ED63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77"/>
          <p:cNvSpPr>
            <a:spLocks noGrp="1"/>
          </p:cNvSpPr>
          <p:nvPr>
            <p:ph type="body" sz="quarter" idx="10"/>
          </p:nvPr>
        </p:nvSpPr>
        <p:spPr>
          <a:xfrm>
            <a:off x="911225" y="3580561"/>
            <a:ext cx="10369550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167319"/>
            <a:ext cx="12192000" cy="21877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48000">
                <a:schemeClr val="bg1">
                  <a:alpha val="50000"/>
                </a:schemeClr>
              </a:gs>
              <a:gs pos="100000">
                <a:schemeClr val="bg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6216344" y="4269593"/>
            <a:ext cx="5064431" cy="179025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911225" y="4269593"/>
            <a:ext cx="5064431" cy="179025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98762-FE20-4179-9CE4-8573FECC972D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5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4B839-25C5-49FF-A2F9-BB9D1D8C19B7}"/>
              </a:ext>
            </a:extLst>
          </p:cNvPr>
          <p:cNvCxnSpPr/>
          <p:nvPr userDrawn="1"/>
        </p:nvCxnSpPr>
        <p:spPr>
          <a:xfrm>
            <a:off x="853245" y="4530297"/>
            <a:ext cx="601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51209" y="3675169"/>
            <a:ext cx="2634834" cy="777543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Slides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851208" y="4616482"/>
            <a:ext cx="2540941" cy="573249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0F37D9-8E03-42DE-8F0B-517DCFEA0F72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58">
            <a:extLst>
              <a:ext uri="{FF2B5EF4-FFF2-40B4-BE49-F238E27FC236}">
                <a16:creationId xmlns:a16="http://schemas.microsoft.com/office/drawing/2014/main" id="{4163B9FE-5CAA-B2F5-6C67-7BCE710652A3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F5419-DACD-9810-54EB-673324E21052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D03B16-FDF8-77D2-A1D5-CED4DF028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2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77"/>
          <p:cNvSpPr>
            <a:spLocks noGrp="1"/>
          </p:cNvSpPr>
          <p:nvPr>
            <p:ph type="body" sz="quarter" idx="10"/>
          </p:nvPr>
        </p:nvSpPr>
        <p:spPr>
          <a:xfrm>
            <a:off x="376011" y="2578693"/>
            <a:ext cx="3042436" cy="463557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376010" y="3585037"/>
            <a:ext cx="2447678" cy="49218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baseline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D74C60-022F-4895-932C-3558E5A4D4AA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58">
            <a:extLst>
              <a:ext uri="{FF2B5EF4-FFF2-40B4-BE49-F238E27FC236}">
                <a16:creationId xmlns:a16="http://schemas.microsoft.com/office/drawing/2014/main" id="{849A9B1D-D0A3-A9DB-27BD-970CBD6A99F2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21463E0-F3C8-0A46-778F-BF92BDBB8F78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1F74087-EA5E-B007-0933-3F5D7325A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8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E02176-89D4-4F6C-9166-26163E7B3F5B}"/>
              </a:ext>
            </a:extLst>
          </p:cNvPr>
          <p:cNvSpPr/>
          <p:nvPr userDrawn="1"/>
        </p:nvSpPr>
        <p:spPr>
          <a:xfrm rot="5400000">
            <a:off x="6792558" y="1458556"/>
            <a:ext cx="6858000" cy="3940887"/>
          </a:xfrm>
          <a:prstGeom prst="rect">
            <a:avLst/>
          </a:prstGeom>
          <a:gradFill flip="none" rotWithShape="1">
            <a:gsLst>
              <a:gs pos="39000">
                <a:srgbClr val="CFA160">
                  <a:alpha val="88000"/>
                </a:srgbClr>
              </a:gs>
              <a:gs pos="100000">
                <a:srgbClr val="ECDBC2">
                  <a:alpha val="88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2" name="Text Placeholder 77"/>
          <p:cNvSpPr>
            <a:spLocks noGrp="1"/>
          </p:cNvSpPr>
          <p:nvPr>
            <p:ph type="body" sz="quarter" idx="10"/>
          </p:nvPr>
        </p:nvSpPr>
        <p:spPr>
          <a:xfrm>
            <a:off x="376011" y="1040349"/>
            <a:ext cx="3042436" cy="463557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376010" y="2046693"/>
            <a:ext cx="2447678" cy="49218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baseline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Freeform: Shape 58">
            <a:extLst>
              <a:ext uri="{FF2B5EF4-FFF2-40B4-BE49-F238E27FC236}">
                <a16:creationId xmlns:a16="http://schemas.microsoft.com/office/drawing/2014/main" id="{948989CB-9BEE-45ED-9C98-F00F4049BA95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0421BC-21FD-4A20-BDB8-34C8462F932E}"/>
              </a:ext>
            </a:extLst>
          </p:cNvPr>
          <p:cNvSpPr/>
          <p:nvPr userDrawn="1"/>
        </p:nvSpPr>
        <p:spPr>
          <a:xfrm>
            <a:off x="0" y="-23730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A3E1F3-D032-7D51-A2C7-D533E854C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5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2698750" y="2778689"/>
            <a:ext cx="7810500" cy="770337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2698750" y="3549026"/>
            <a:ext cx="7810500" cy="492185"/>
          </a:xfrm>
        </p:spPr>
        <p:txBody>
          <a:bodyPr>
            <a:normAutofit/>
          </a:bodyPr>
          <a:lstStyle>
            <a:lvl1pPr marL="0" indent="0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59A4EB-CACE-44C9-BFED-18E2E4C1B996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58">
            <a:extLst>
              <a:ext uri="{FF2B5EF4-FFF2-40B4-BE49-F238E27FC236}">
                <a16:creationId xmlns:a16="http://schemas.microsoft.com/office/drawing/2014/main" id="{ED185609-EBB5-CDDB-9024-7CE655C6F811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4581F94-70F9-171F-9A62-A9EADDC2DDF0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3BDE42F-58A1-F51A-BC0C-B2CEE3FD0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1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E02176-89D4-4F6C-9166-26163E7B3F5B}"/>
              </a:ext>
            </a:extLst>
          </p:cNvPr>
          <p:cNvSpPr/>
          <p:nvPr userDrawn="1"/>
        </p:nvSpPr>
        <p:spPr>
          <a:xfrm rot="5400000">
            <a:off x="6792558" y="1458556"/>
            <a:ext cx="6858000" cy="3940887"/>
          </a:xfrm>
          <a:prstGeom prst="rect">
            <a:avLst/>
          </a:prstGeom>
          <a:gradFill>
            <a:gsLst>
              <a:gs pos="14000">
                <a:srgbClr val="232F57">
                  <a:alpha val="88000"/>
                </a:srgbClr>
              </a:gs>
              <a:gs pos="100000">
                <a:srgbClr val="6389A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2" name="Text Placeholder 77"/>
          <p:cNvSpPr>
            <a:spLocks noGrp="1"/>
          </p:cNvSpPr>
          <p:nvPr>
            <p:ph type="body" sz="quarter" idx="10"/>
          </p:nvPr>
        </p:nvSpPr>
        <p:spPr>
          <a:xfrm>
            <a:off x="376011" y="1040349"/>
            <a:ext cx="3042436" cy="463557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376010" y="2046693"/>
            <a:ext cx="2447678" cy="49218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baseline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Freeform: Shape 58">
            <a:extLst>
              <a:ext uri="{FF2B5EF4-FFF2-40B4-BE49-F238E27FC236}">
                <a16:creationId xmlns:a16="http://schemas.microsoft.com/office/drawing/2014/main" id="{948989CB-9BEE-45ED-9C98-F00F4049BA95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8EF08-5C93-4703-A920-6F5491320A96}"/>
              </a:ext>
            </a:extLst>
          </p:cNvPr>
          <p:cNvSpPr/>
          <p:nvPr userDrawn="1"/>
        </p:nvSpPr>
        <p:spPr>
          <a:xfrm>
            <a:off x="0" y="-23730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5A715EE-33BB-D035-F228-20BA27297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47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7"/>
          <p:cNvSpPr>
            <a:spLocks noGrp="1"/>
          </p:cNvSpPr>
          <p:nvPr>
            <p:ph type="body" sz="quarter" idx="10"/>
          </p:nvPr>
        </p:nvSpPr>
        <p:spPr>
          <a:xfrm>
            <a:off x="911225" y="544462"/>
            <a:ext cx="10369550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2190750" y="1021528"/>
            <a:ext cx="7810500" cy="492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baseline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D8FB8B-D954-448A-B2BF-40A8FC451AFF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58">
            <a:extLst>
              <a:ext uri="{FF2B5EF4-FFF2-40B4-BE49-F238E27FC236}">
                <a16:creationId xmlns:a16="http://schemas.microsoft.com/office/drawing/2014/main" id="{99A7DD02-B1E9-725E-3FA8-22AE94F88246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33049-950C-AF8A-1C18-FD627F09849A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E7D847-1B5D-85F0-669F-A3AF6DC9D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5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7"/>
          <p:cNvSpPr>
            <a:spLocks noGrp="1"/>
          </p:cNvSpPr>
          <p:nvPr>
            <p:ph type="body" sz="quarter" idx="10"/>
          </p:nvPr>
        </p:nvSpPr>
        <p:spPr>
          <a:xfrm>
            <a:off x="911225" y="544462"/>
            <a:ext cx="10369550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2190750" y="1021528"/>
            <a:ext cx="7810500" cy="492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baseline="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D8FB8B-D954-448A-B2BF-40A8FC451AFF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95A8A-72D6-4F29-81DA-5D583164F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225" y="1776413"/>
            <a:ext cx="10504488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7"/>
          <p:cNvSpPr>
            <a:spLocks noGrp="1"/>
          </p:cNvSpPr>
          <p:nvPr>
            <p:ph type="body" sz="quarter" idx="10"/>
          </p:nvPr>
        </p:nvSpPr>
        <p:spPr>
          <a:xfrm>
            <a:off x="911225" y="544462"/>
            <a:ext cx="10369550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2190750" y="1021528"/>
            <a:ext cx="7810500" cy="492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: Shape 58">
            <a:extLst>
              <a:ext uri="{FF2B5EF4-FFF2-40B4-BE49-F238E27FC236}">
                <a16:creationId xmlns:a16="http://schemas.microsoft.com/office/drawing/2014/main" id="{948989CB-9BEE-45ED-9C98-F00F4049BA95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428359-8DB8-4C26-8D3C-F5F9254FF346}"/>
              </a:ext>
            </a:extLst>
          </p:cNvPr>
          <p:cNvSpPr/>
          <p:nvPr userDrawn="1"/>
        </p:nvSpPr>
        <p:spPr>
          <a:xfrm>
            <a:off x="0" y="-23730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9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2CD6EFD-234B-4321-AECE-BE3BEC7FA497}"/>
              </a:ext>
            </a:extLst>
          </p:cNvPr>
          <p:cNvSpPr/>
          <p:nvPr userDrawn="1"/>
        </p:nvSpPr>
        <p:spPr>
          <a:xfrm>
            <a:off x="0" y="0"/>
            <a:ext cx="12192000" cy="3478129"/>
          </a:xfrm>
          <a:prstGeom prst="rect">
            <a:avLst/>
          </a:prstGeom>
          <a:gradFill>
            <a:gsLst>
              <a:gs pos="22000">
                <a:srgbClr val="CFA160">
                  <a:alpha val="88000"/>
                </a:srgbClr>
              </a:gs>
              <a:gs pos="75000">
                <a:srgbClr val="ECDBC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7"/>
          <p:cNvSpPr>
            <a:spLocks noGrp="1"/>
          </p:cNvSpPr>
          <p:nvPr>
            <p:ph type="body" sz="quarter" idx="10"/>
          </p:nvPr>
        </p:nvSpPr>
        <p:spPr>
          <a:xfrm>
            <a:off x="911225" y="544462"/>
            <a:ext cx="10369550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2190750" y="1021528"/>
            <a:ext cx="7810500" cy="492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: Shape 58">
            <a:extLst>
              <a:ext uri="{FF2B5EF4-FFF2-40B4-BE49-F238E27FC236}">
                <a16:creationId xmlns:a16="http://schemas.microsoft.com/office/drawing/2014/main" id="{948989CB-9BEE-45ED-9C98-F00F4049BA95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BB544A-E1A1-4F65-9123-ADCC16C4A44F}"/>
              </a:ext>
            </a:extLst>
          </p:cNvPr>
          <p:cNvSpPr/>
          <p:nvPr userDrawn="1"/>
        </p:nvSpPr>
        <p:spPr>
          <a:xfrm>
            <a:off x="0" y="-23730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7410B6-6998-7969-43BF-9F9B1E921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6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645A66-AA89-4C74-A23F-21C40F68C12E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58">
            <a:extLst>
              <a:ext uri="{FF2B5EF4-FFF2-40B4-BE49-F238E27FC236}">
                <a16:creationId xmlns:a16="http://schemas.microsoft.com/office/drawing/2014/main" id="{EF122D4F-1907-DD73-08C7-A2BD463B11E2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DAC82C0-70DB-A110-22A7-08615299A959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5540E1A-A536-0324-9D35-B1E627769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11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0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F6E5E-EFC2-1674-9A72-9A2CAAD5FA23}"/>
              </a:ext>
            </a:extLst>
          </p:cNvPr>
          <p:cNvSpPr/>
          <p:nvPr userDrawn="1"/>
        </p:nvSpPr>
        <p:spPr>
          <a:xfrm>
            <a:off x="0" y="-6478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6073D-9B09-42BE-9AA7-D2DC7D440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8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E85A3D8-0F3A-46D9-9C24-E6DD9AF07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2916628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016608-42FA-4F40-B348-D7E5A2392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"/>
            <a:ext cx="12190399" cy="68589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2705D6-E869-4E1C-A04C-65FA066E2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58009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6CC2B7-2B21-4B7C-ACA5-4827B5DFCD9C}"/>
              </a:ext>
            </a:extLst>
          </p:cNvPr>
          <p:cNvGrpSpPr/>
          <p:nvPr userDrawn="1"/>
        </p:nvGrpSpPr>
        <p:grpSpPr>
          <a:xfrm rot="10800000">
            <a:off x="3082063" y="4511493"/>
            <a:ext cx="2774244" cy="1644617"/>
            <a:chOff x="9140573" y="1566503"/>
            <a:chExt cx="2774950" cy="249271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18778A-FBF6-4DAC-B46C-C05B3B40FE5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140573" y="4059211"/>
              <a:ext cx="1398988" cy="0"/>
            </a:xfrm>
            <a:prstGeom prst="line">
              <a:avLst/>
            </a:prstGeom>
            <a:noFill/>
            <a:ln w="12700" cap="rnd">
              <a:solidFill>
                <a:srgbClr val="D7D8DC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9D35DC-CF7B-4078-830B-79A5D9086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0573" y="1566503"/>
              <a:ext cx="0" cy="2492710"/>
            </a:xfrm>
            <a:prstGeom prst="line">
              <a:avLst/>
            </a:prstGeom>
            <a:noFill/>
            <a:ln w="12700" cap="rnd">
              <a:solidFill>
                <a:srgbClr val="D7D8DC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FECB315-E1CD-402B-B13A-47A2F76EF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0574" y="1566503"/>
              <a:ext cx="2774949" cy="0"/>
            </a:xfrm>
            <a:prstGeom prst="line">
              <a:avLst/>
            </a:prstGeom>
            <a:noFill/>
            <a:ln w="12700" cap="rnd">
              <a:solidFill>
                <a:srgbClr val="D7D8DC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Text Placeholder 25"/>
          <p:cNvSpPr>
            <a:spLocks noGrp="1"/>
          </p:cNvSpPr>
          <p:nvPr userDrawn="1">
            <p:ph type="body" sz="quarter" idx="11"/>
          </p:nvPr>
        </p:nvSpPr>
        <p:spPr>
          <a:xfrm>
            <a:off x="2036534" y="3908138"/>
            <a:ext cx="2634834" cy="833796"/>
          </a:xfrm>
        </p:spPr>
        <p:txBody>
          <a:bodyPr>
            <a:normAutofit/>
          </a:bodyPr>
          <a:lstStyle>
            <a:lvl1pPr marL="0" indent="0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36534" y="3054455"/>
            <a:ext cx="2634834" cy="833795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555849-530D-4E7D-8B46-9CD60251039D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58">
            <a:extLst>
              <a:ext uri="{FF2B5EF4-FFF2-40B4-BE49-F238E27FC236}">
                <a16:creationId xmlns:a16="http://schemas.microsoft.com/office/drawing/2014/main" id="{1B04AEAF-5E4E-408C-46AC-4510445D3932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28CC7-0696-FB79-E8CD-69BC1A13E284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A0AB88-3199-1BB3-1170-249113C48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CFE18-EFCC-4E5D-A938-6EBDAB4B5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798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B4FD77-D6A1-4C20-80C1-51726D805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342858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50956-3F2A-4D27-985B-7DDFCD982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64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9F58C05-4229-4C11-A4CA-6FBD0091C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972" y="2129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3282224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967BA4-797F-404D-9C8D-16F84FD5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0A0232-A4CB-49FC-9F54-0C5C123478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1981321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4D9E1-3131-4DCE-AB2D-12B059A97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0"/>
            <a:ext cx="121743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101667-A436-4792-B483-C5EFC6DBA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17691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18ED5-5743-4BF8-8851-7B40A1C21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79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B561E8-1C9C-4482-B1FB-FC2AF7FFE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588220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1CC28A-4286-4528-8414-4AEF45993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79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C90CE2-9A04-40F3-B042-EEA786F8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1897449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25F2A8-D5E1-44A0-AA5B-CA0243379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F5EF570-0201-4343-95D1-1B295F4DF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2998983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152318-7916-4C9E-9494-D1A53919A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2999500-057C-4E7B-98EB-E9530D438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2965982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587D5-2F35-41E9-8CB0-9A51165A99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4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890F00-81DD-4719-9FD2-2CA71DC99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612" y="20276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347052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1E6C4-6C85-4963-88D7-2ED74908C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9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93C3F5-736E-42DD-9957-EC2E03B03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273309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: Shape 58">
            <a:extLst>
              <a:ext uri="{FF2B5EF4-FFF2-40B4-BE49-F238E27FC236}">
                <a16:creationId xmlns:a16="http://schemas.microsoft.com/office/drawing/2014/main" id="{948989CB-9BEE-45ED-9C98-F00F4049BA95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23730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11F92A-9730-0EDC-CFD5-21CB5B2C7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86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E1F4B-1DDA-4F75-BE4C-80F19555D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2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A8D6F4A-4A3F-45F2-A58C-1810DAC91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2811406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DF60F-40CF-4228-91C6-752196790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51CF64-82D0-424F-8DBB-B3DFE866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3305388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A3640-BFD7-4BD6-84FC-B5BDAAB62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7EFE281-6694-4334-9423-1C48F5CFB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372" y="12148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1546037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D1D00-D459-4381-9D48-0E542E7B1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D21096-F1B6-4DEF-AE3F-8CFE18C52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12" y="575012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4059011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CFC2E-AC06-441F-8448-0FFC62B94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49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B281DD-199E-4955-9CE1-B0BF4A293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92" y="243405"/>
            <a:ext cx="8489065" cy="930960"/>
          </a:xfrm>
          <a:effectLst/>
        </p:spPr>
        <p:txBody>
          <a:bodyPr anchor="b">
            <a:noAutofit/>
          </a:bodyPr>
          <a:lstStyle>
            <a:lvl1pPr algn="l"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file</a:t>
            </a:r>
          </a:p>
        </p:txBody>
      </p:sp>
    </p:spTree>
    <p:extLst>
      <p:ext uri="{BB962C8B-B14F-4D97-AF65-F5344CB8AC3E}">
        <p14:creationId xmlns:p14="http://schemas.microsoft.com/office/powerpoint/2010/main" val="3764755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4BA555-2F95-4319-42DD-943E05BB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9234-3321-4AFA-96A4-42320E99B72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A83AB-FC37-F9F0-D6AB-C36A4BCA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938C3-8F5B-C10E-C3D2-8BE8BA5D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AC93-97C7-46D7-B2AD-878423656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3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7">
            <a:extLst>
              <a:ext uri="{FF2B5EF4-FFF2-40B4-BE49-F238E27FC236}">
                <a16:creationId xmlns:a16="http://schemas.microsoft.com/office/drawing/2014/main" id="{A18175B8-5C34-5EFD-2C0E-6B4FB102D9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0479" y="486502"/>
            <a:ext cx="9771042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5E817AF6-9E15-C0A8-C7A3-2D2ADBE85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796" y="2125208"/>
            <a:ext cx="3056896" cy="295844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0E022B05-808C-3BEC-615F-635F8DD87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0085" y="3646812"/>
            <a:ext cx="3056896" cy="295844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8948F68-B871-D002-CB25-A159718B4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5374" y="5168416"/>
            <a:ext cx="3056896" cy="295844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5">
            <a:extLst>
              <a:ext uri="{FF2B5EF4-FFF2-40B4-BE49-F238E27FC236}">
                <a16:creationId xmlns:a16="http://schemas.microsoft.com/office/drawing/2014/main" id="{B3FF0E7A-C4F7-DDC0-58C9-14456B59BF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40118" y="2125208"/>
            <a:ext cx="3056896" cy="295844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5">
            <a:extLst>
              <a:ext uri="{FF2B5EF4-FFF2-40B4-BE49-F238E27FC236}">
                <a16:creationId xmlns:a16="http://schemas.microsoft.com/office/drawing/2014/main" id="{74630BF2-9B98-D2BE-B3A1-6BAC970279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35407" y="3646812"/>
            <a:ext cx="3056896" cy="295844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id="{439C8125-586C-FD49-CF04-6FA0BD815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0696" y="5168416"/>
            <a:ext cx="3056896" cy="295844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5">
            <a:extLst>
              <a:ext uri="{FF2B5EF4-FFF2-40B4-BE49-F238E27FC236}">
                <a16:creationId xmlns:a16="http://schemas.microsoft.com/office/drawing/2014/main" id="{407E1EEB-AFF8-F834-67E0-4DA313227C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3123" y="2640987"/>
            <a:ext cx="2958569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EC0DCFA1-5D03-2284-5D0D-4D24A10147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3123" y="4174863"/>
            <a:ext cx="2958569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9C3F5DEB-736F-B8E5-1422-37913971E2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3123" y="5631080"/>
            <a:ext cx="2958569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63" name="Text Placeholder 25">
            <a:extLst>
              <a:ext uri="{FF2B5EF4-FFF2-40B4-BE49-F238E27FC236}">
                <a16:creationId xmlns:a16="http://schemas.microsoft.com/office/drawing/2014/main" id="{4AC88517-FD3A-9F49-CBE8-39584B8348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40118" y="2640987"/>
            <a:ext cx="2958569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64" name="Text Placeholder 25">
            <a:extLst>
              <a:ext uri="{FF2B5EF4-FFF2-40B4-BE49-F238E27FC236}">
                <a16:creationId xmlns:a16="http://schemas.microsoft.com/office/drawing/2014/main" id="{4286029D-40F9-F576-144E-561233C895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0118" y="4174863"/>
            <a:ext cx="2958569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65" name="Text Placeholder 25">
            <a:extLst>
              <a:ext uri="{FF2B5EF4-FFF2-40B4-BE49-F238E27FC236}">
                <a16:creationId xmlns:a16="http://schemas.microsoft.com/office/drawing/2014/main" id="{3BDE9391-1E68-0D24-A92D-8003602C7D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40118" y="5631080"/>
            <a:ext cx="2958569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66" name="Text Placeholder 25">
            <a:extLst>
              <a:ext uri="{FF2B5EF4-FFF2-40B4-BE49-F238E27FC236}">
                <a16:creationId xmlns:a16="http://schemas.microsoft.com/office/drawing/2014/main" id="{ABBB5434-18AA-5AE6-FDA1-50913C467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0750" y="1048698"/>
            <a:ext cx="7810500" cy="492185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reeform: Shape 58">
            <a:extLst>
              <a:ext uri="{FF2B5EF4-FFF2-40B4-BE49-F238E27FC236}">
                <a16:creationId xmlns:a16="http://schemas.microsoft.com/office/drawing/2014/main" id="{E4C5FBD1-1F15-0EF7-C254-9AD589168E24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AEFF2-F43B-A814-AC4E-85F5821966C2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951D40-1F3D-F33D-0EC5-2427A4A99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6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7">
            <a:extLst>
              <a:ext uri="{FF2B5EF4-FFF2-40B4-BE49-F238E27FC236}">
                <a16:creationId xmlns:a16="http://schemas.microsoft.com/office/drawing/2014/main" id="{A18175B8-5C34-5EFD-2C0E-6B4FB102D9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0479" y="486502"/>
            <a:ext cx="9771042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25">
            <a:extLst>
              <a:ext uri="{FF2B5EF4-FFF2-40B4-BE49-F238E27FC236}">
                <a16:creationId xmlns:a16="http://schemas.microsoft.com/office/drawing/2014/main" id="{ABBB5434-18AA-5AE6-FDA1-50913C467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0750" y="1048698"/>
            <a:ext cx="7810500" cy="492185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reeform: Shape 58">
            <a:extLst>
              <a:ext uri="{FF2B5EF4-FFF2-40B4-BE49-F238E27FC236}">
                <a16:creationId xmlns:a16="http://schemas.microsoft.com/office/drawing/2014/main" id="{11CFD6DE-A59C-C6F3-D434-86140D7687A1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1CD74-3C48-84E1-A431-908F2E902F90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35DE56-2BCC-2507-84BE-A168FD51E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9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1865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7">
            <a:extLst>
              <a:ext uri="{FF2B5EF4-FFF2-40B4-BE49-F238E27FC236}">
                <a16:creationId xmlns:a16="http://schemas.microsoft.com/office/drawing/2014/main" id="{A18175B8-5C34-5EFD-2C0E-6B4FB102D9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0479" y="486502"/>
            <a:ext cx="9771042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F2CE951E-B1B2-6E54-FF40-5734CCEB4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0750" y="1048698"/>
            <a:ext cx="7810500" cy="492185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562D58-42A0-7EB0-92BB-75C303E6E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4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A527C1-FC85-6F80-75FB-7622F3EE3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866"/>
            <a:ext cx="12192000" cy="68817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39ADD48-80A1-56D4-C64B-DDA88C0F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: Shape 58">
            <a:extLst>
              <a:ext uri="{FF2B5EF4-FFF2-40B4-BE49-F238E27FC236}">
                <a16:creationId xmlns:a16="http://schemas.microsoft.com/office/drawing/2014/main" id="{948989CB-9BEE-45ED-9C98-F00F4049BA95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1865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7">
            <a:extLst>
              <a:ext uri="{FF2B5EF4-FFF2-40B4-BE49-F238E27FC236}">
                <a16:creationId xmlns:a16="http://schemas.microsoft.com/office/drawing/2014/main" id="{A18175B8-5C34-5EFD-2C0E-6B4FB102D9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0479" y="486502"/>
            <a:ext cx="9771042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F2CE951E-B1B2-6E54-FF40-5734CCEB4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0750" y="1048698"/>
            <a:ext cx="7810500" cy="492185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97EBCB-642A-C1DA-C462-810EC291D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C09FC-3E8A-3961-CCE5-EBAB107F2706}"/>
              </a:ext>
            </a:extLst>
          </p:cNvPr>
          <p:cNvSpPr/>
          <p:nvPr userDrawn="1"/>
        </p:nvSpPr>
        <p:spPr>
          <a:xfrm>
            <a:off x="6360674" y="1664993"/>
            <a:ext cx="5326098" cy="427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517F2-3ACF-4FF7-9C01-C75B6F737301}"/>
              </a:ext>
            </a:extLst>
          </p:cNvPr>
          <p:cNvSpPr/>
          <p:nvPr userDrawn="1"/>
        </p:nvSpPr>
        <p:spPr>
          <a:xfrm>
            <a:off x="0" y="-15104"/>
            <a:ext cx="12192000" cy="6881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363ED-7AC8-A0AF-CD51-B974B067564A}"/>
              </a:ext>
            </a:extLst>
          </p:cNvPr>
          <p:cNvSpPr/>
          <p:nvPr userDrawn="1"/>
        </p:nvSpPr>
        <p:spPr>
          <a:xfrm>
            <a:off x="505229" y="1664993"/>
            <a:ext cx="5326098" cy="427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7">
            <a:extLst>
              <a:ext uri="{FF2B5EF4-FFF2-40B4-BE49-F238E27FC236}">
                <a16:creationId xmlns:a16="http://schemas.microsoft.com/office/drawing/2014/main" id="{72221D1B-4540-8038-A5C5-87CF8ABE5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0479" y="626884"/>
            <a:ext cx="9771042" cy="4635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D4D4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00A0193B-476B-76EA-C144-E08FD3AE87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32" y="1780750"/>
            <a:ext cx="4647892" cy="435998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4CE8DF56-9FCF-C7A2-C36F-EAD77299B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9777" y="1780750"/>
            <a:ext cx="4647892" cy="435998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7757515-A256-1560-8014-94FBB97E03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332" y="2571164"/>
            <a:ext cx="4647892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3940E15-EA71-338E-CB6E-48C749EEBE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332" y="3592258"/>
            <a:ext cx="4647892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D840317-9743-E737-90A0-20F908B291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332" y="4613352"/>
            <a:ext cx="4647892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EAE50E73-8096-5957-0FBE-120503F2FB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99776" y="2571164"/>
            <a:ext cx="4647892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27A3655-A3A0-7536-AAE3-0528963316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99776" y="3592258"/>
            <a:ext cx="4647892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5840A642-60BD-25EF-57CA-EF90CB1C64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99776" y="4613352"/>
            <a:ext cx="4647892" cy="78243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rgbClr val="4D4D4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959E0-847B-FE74-A075-79E51CBDDFEF}"/>
              </a:ext>
            </a:extLst>
          </p:cNvPr>
          <p:cNvSpPr txBox="1"/>
          <p:nvPr userDrawn="1"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reeform: Shape 58">
            <a:extLst>
              <a:ext uri="{FF2B5EF4-FFF2-40B4-BE49-F238E27FC236}">
                <a16:creationId xmlns:a16="http://schemas.microsoft.com/office/drawing/2014/main" id="{DE815B09-565C-0ED6-D0F2-1870ADF0C5B4}"/>
              </a:ext>
            </a:extLst>
          </p:cNvPr>
          <p:cNvSpPr/>
          <p:nvPr userDrawn="1"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953081-F66B-3FF5-414A-E75EFCBA491A}"/>
              </a:ext>
            </a:extLst>
          </p:cNvPr>
          <p:cNvSpPr txBox="1">
            <a:spLocks/>
          </p:cNvSpPr>
          <p:nvPr userDrawn="1"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76CCE63-E389-9F3C-81EE-657886C70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60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70D7-2FFE-4AED-B5E1-992D3871307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52E3-FF0D-475A-87AB-815FB2D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57" r:id="rId3"/>
    <p:sldLayoutId id="2147483653" r:id="rId4"/>
    <p:sldLayoutId id="2147483688" r:id="rId5"/>
    <p:sldLayoutId id="2147483695" r:id="rId6"/>
    <p:sldLayoutId id="2147483692" r:id="rId7"/>
    <p:sldLayoutId id="2147483693" r:id="rId8"/>
    <p:sldLayoutId id="2147483686" r:id="rId9"/>
    <p:sldLayoutId id="2147483691" r:id="rId10"/>
    <p:sldLayoutId id="2147483689" r:id="rId11"/>
    <p:sldLayoutId id="2147483694" r:id="rId12"/>
    <p:sldLayoutId id="2147483687" r:id="rId13"/>
    <p:sldLayoutId id="2147483690" r:id="rId14"/>
    <p:sldLayoutId id="2147483684" r:id="rId15"/>
    <p:sldLayoutId id="2147483650" r:id="rId16"/>
    <p:sldLayoutId id="2147483654" r:id="rId17"/>
    <p:sldLayoutId id="2147483655" r:id="rId18"/>
    <p:sldLayoutId id="2147483661" r:id="rId19"/>
    <p:sldLayoutId id="2147483662" r:id="rId20"/>
    <p:sldLayoutId id="2147483656" r:id="rId21"/>
    <p:sldLayoutId id="2147483685" r:id="rId22"/>
    <p:sldLayoutId id="2147483665" r:id="rId23"/>
    <p:sldLayoutId id="2147483660" r:id="rId24"/>
    <p:sldLayoutId id="2147483658" r:id="rId25"/>
    <p:sldLayoutId id="2147483668" r:id="rId26"/>
    <p:sldLayoutId id="2147483659" r:id="rId27"/>
    <p:sldLayoutId id="2147483683" r:id="rId28"/>
    <p:sldLayoutId id="2147483682" r:id="rId29"/>
    <p:sldLayoutId id="2147483672" r:id="rId30"/>
    <p:sldLayoutId id="2147483669" r:id="rId31"/>
    <p:sldLayoutId id="2147483666" r:id="rId32"/>
    <p:sldLayoutId id="2147483667" r:id="rId33"/>
    <p:sldLayoutId id="2147483671" r:id="rId34"/>
    <p:sldLayoutId id="2147483670" r:id="rId35"/>
    <p:sldLayoutId id="2147483675" r:id="rId36"/>
    <p:sldLayoutId id="2147483674" r:id="rId37"/>
    <p:sldLayoutId id="2147483676" r:id="rId38"/>
    <p:sldLayoutId id="2147483677" r:id="rId39"/>
    <p:sldLayoutId id="2147483678" r:id="rId40"/>
    <p:sldLayoutId id="2147483679" r:id="rId41"/>
    <p:sldLayoutId id="2147483680" r:id="rId42"/>
    <p:sldLayoutId id="2147483673" r:id="rId43"/>
    <p:sldLayoutId id="2147483681" r:id="rId44"/>
    <p:sldLayoutId id="2147483697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xzank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241555&amp;picture=thermometer-at-room-temperature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frosch50/10606174984/" TargetMode="External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frosch50/10606174984/" TargetMode="External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772CD1-E570-D526-F4B2-E4E89B2E59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7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>
            <a:extLst>
              <a:ext uri="{FF2B5EF4-FFF2-40B4-BE49-F238E27FC236}">
                <a16:creationId xmlns:a16="http://schemas.microsoft.com/office/drawing/2014/main" id="{EC5ADB6F-7476-D318-2393-E598116E8EFB}"/>
              </a:ext>
            </a:extLst>
          </p:cNvPr>
          <p:cNvSpPr/>
          <p:nvPr/>
        </p:nvSpPr>
        <p:spPr>
          <a:xfrm>
            <a:off x="4247715" y="1084381"/>
            <a:ext cx="6812407" cy="2926532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FA160"/>
          </a:solidFill>
          <a:ln>
            <a:solidFill>
              <a:srgbClr val="EAE7F5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FA0F9AA-34C9-D89B-E07C-BA7DCD2F467A}"/>
              </a:ext>
            </a:extLst>
          </p:cNvPr>
          <p:cNvSpPr/>
          <p:nvPr/>
        </p:nvSpPr>
        <p:spPr>
          <a:xfrm>
            <a:off x="3449071" y="1237594"/>
            <a:ext cx="397669" cy="397669"/>
          </a:xfrm>
          <a:prstGeom prst="rtTriangle">
            <a:avLst/>
          </a:prstGeom>
          <a:solidFill>
            <a:srgbClr val="BDB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1A05F3-F26F-4732-9E4A-DF10F4C6B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2017" y="649774"/>
            <a:ext cx="6524731" cy="777543"/>
          </a:xfrm>
          <a:solidFill>
            <a:srgbClr val="D3A461"/>
          </a:solidFill>
        </p:spPr>
        <p:txBody>
          <a:bodyPr/>
          <a:lstStyle/>
          <a:p>
            <a:r>
              <a:rPr lang="en-US" dirty="0"/>
              <a:t>Take users on an email vacation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096C39-F7A0-44A9-BB86-425188E05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7579" y="5961179"/>
            <a:ext cx="5235535" cy="916189"/>
          </a:xfrm>
          <a:solidFill>
            <a:srgbClr val="D3A461"/>
          </a:solidFill>
        </p:spPr>
        <p:txBody>
          <a:bodyPr>
            <a:normAutofit/>
          </a:bodyPr>
          <a:lstStyle/>
          <a:p>
            <a:r>
              <a:rPr lang="en-US" dirty="0"/>
              <a:t>What pause cadence makes sense for you AND the user?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120C1-D1A7-347A-2F4A-17779796122A}"/>
              </a:ext>
            </a:extLst>
          </p:cNvPr>
          <p:cNvGrpSpPr/>
          <p:nvPr/>
        </p:nvGrpSpPr>
        <p:grpSpPr>
          <a:xfrm>
            <a:off x="4571919" y="2211455"/>
            <a:ext cx="5751935" cy="2306647"/>
            <a:chOff x="4571919" y="2254472"/>
            <a:chExt cx="5751935" cy="241339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2A5B7F-8ABB-9CE6-2BF0-86355E207A9C}"/>
                </a:ext>
              </a:extLst>
            </p:cNvPr>
            <p:cNvCxnSpPr>
              <a:stCxn id="20" idx="4"/>
            </p:cNvCxnSpPr>
            <p:nvPr/>
          </p:nvCxnSpPr>
          <p:spPr>
            <a:xfrm>
              <a:off x="4571919" y="3882843"/>
              <a:ext cx="81" cy="785025"/>
            </a:xfrm>
            <a:prstGeom prst="line">
              <a:avLst/>
            </a:prstGeom>
            <a:ln>
              <a:solidFill>
                <a:srgbClr val="232F5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63649B-3C34-0306-FBFD-6E7DB981F9A7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489232" y="2903984"/>
              <a:ext cx="78" cy="1763884"/>
            </a:xfrm>
            <a:prstGeom prst="line">
              <a:avLst/>
            </a:prstGeom>
            <a:ln>
              <a:solidFill>
                <a:srgbClr val="232F5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254C7B-D217-B5D3-2287-725447AB1AAF}"/>
                </a:ext>
              </a:extLst>
            </p:cNvPr>
            <p:cNvCxnSpPr>
              <a:cxnSpLocks/>
              <a:stCxn id="27" idx="4"/>
            </p:cNvCxnSpPr>
            <p:nvPr/>
          </p:nvCxnSpPr>
          <p:spPr>
            <a:xfrm flipH="1">
              <a:off x="8405894" y="2438822"/>
              <a:ext cx="650" cy="2229046"/>
            </a:xfrm>
            <a:prstGeom prst="line">
              <a:avLst/>
            </a:prstGeom>
            <a:ln>
              <a:solidFill>
                <a:srgbClr val="232F5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DDA8C24-D4D1-0BC0-DA7F-1ABE7D9CC979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flipH="1">
              <a:off x="10322476" y="2254472"/>
              <a:ext cx="1378" cy="2413397"/>
            </a:xfrm>
            <a:prstGeom prst="line">
              <a:avLst/>
            </a:prstGeom>
            <a:ln>
              <a:solidFill>
                <a:srgbClr val="232F5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7CA57E98-61E3-AE6D-0A84-E38E65B650F3}"/>
              </a:ext>
            </a:extLst>
          </p:cNvPr>
          <p:cNvSpPr txBox="1">
            <a:spLocks/>
          </p:cNvSpPr>
          <p:nvPr/>
        </p:nvSpPr>
        <p:spPr>
          <a:xfrm>
            <a:off x="4186642" y="4559733"/>
            <a:ext cx="1177096" cy="10951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 day pause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E501E804-EAD8-5728-CB4F-A6F8CD3D6F1F}"/>
              </a:ext>
            </a:extLst>
          </p:cNvPr>
          <p:cNvSpPr txBox="1">
            <a:spLocks/>
          </p:cNvSpPr>
          <p:nvPr/>
        </p:nvSpPr>
        <p:spPr>
          <a:xfrm>
            <a:off x="5900681" y="4559733"/>
            <a:ext cx="1177096" cy="10951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14 days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979AE14-0A72-C1D7-0C00-AF691BC7C3F5}"/>
              </a:ext>
            </a:extLst>
          </p:cNvPr>
          <p:cNvSpPr txBox="1">
            <a:spLocks/>
          </p:cNvSpPr>
          <p:nvPr/>
        </p:nvSpPr>
        <p:spPr>
          <a:xfrm>
            <a:off x="7817264" y="4559733"/>
            <a:ext cx="1177096" cy="10951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30 days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FB6D2AFA-1C2C-1F73-AAFD-DB2844C1FFA7}"/>
              </a:ext>
            </a:extLst>
          </p:cNvPr>
          <p:cNvSpPr txBox="1">
            <a:spLocks/>
          </p:cNvSpPr>
          <p:nvPr/>
        </p:nvSpPr>
        <p:spPr>
          <a:xfrm>
            <a:off x="9733847" y="4559733"/>
            <a:ext cx="1177096" cy="10951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I’m done.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B02A79-8B40-87A0-0297-C7992B3D61DD}"/>
              </a:ext>
            </a:extLst>
          </p:cNvPr>
          <p:cNvSpPr/>
          <p:nvPr/>
        </p:nvSpPr>
        <p:spPr>
          <a:xfrm>
            <a:off x="4408345" y="3557784"/>
            <a:ext cx="327147" cy="3271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771665-9C37-C807-E8CB-0F271E2310E2}"/>
              </a:ext>
            </a:extLst>
          </p:cNvPr>
          <p:cNvSpPr/>
          <p:nvPr/>
        </p:nvSpPr>
        <p:spPr>
          <a:xfrm>
            <a:off x="4460197" y="3609635"/>
            <a:ext cx="223445" cy="223445"/>
          </a:xfrm>
          <a:prstGeom prst="ellipse">
            <a:avLst/>
          </a:prstGeom>
          <a:solidFill>
            <a:srgbClr val="FBC572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55DE95-B8C5-E6E1-7CDA-9D52008F442E}"/>
              </a:ext>
            </a:extLst>
          </p:cNvPr>
          <p:cNvSpPr/>
          <p:nvPr/>
        </p:nvSpPr>
        <p:spPr>
          <a:xfrm>
            <a:off x="10143922" y="1953733"/>
            <a:ext cx="359862" cy="3598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FB79E6-E9DE-AE49-C7C2-116C5648B40D}"/>
              </a:ext>
            </a:extLst>
          </p:cNvPr>
          <p:cNvSpPr/>
          <p:nvPr/>
        </p:nvSpPr>
        <p:spPr>
          <a:xfrm>
            <a:off x="10200959" y="2010769"/>
            <a:ext cx="245790" cy="24579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2189E5-5E3A-6902-47AA-485EF5A10248}"/>
              </a:ext>
            </a:extLst>
          </p:cNvPr>
          <p:cNvSpPr/>
          <p:nvPr/>
        </p:nvSpPr>
        <p:spPr>
          <a:xfrm>
            <a:off x="6325656" y="2625525"/>
            <a:ext cx="327147" cy="3271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6A66C1-959D-DB58-6E28-53DAFBD39174}"/>
              </a:ext>
            </a:extLst>
          </p:cNvPr>
          <p:cNvSpPr/>
          <p:nvPr/>
        </p:nvSpPr>
        <p:spPr>
          <a:xfrm>
            <a:off x="6377509" y="2682627"/>
            <a:ext cx="223445" cy="223445"/>
          </a:xfrm>
          <a:prstGeom prst="ellipse">
            <a:avLst/>
          </a:prstGeom>
          <a:solidFill>
            <a:srgbClr val="F5AB32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EFC1E8-85D9-0520-6039-616834B9FDBA}"/>
              </a:ext>
            </a:extLst>
          </p:cNvPr>
          <p:cNvSpPr/>
          <p:nvPr/>
        </p:nvSpPr>
        <p:spPr>
          <a:xfrm>
            <a:off x="8242239" y="2159879"/>
            <a:ext cx="327147" cy="3271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69E237-AF81-58C4-A4D6-8DBAC93D38CC}"/>
              </a:ext>
            </a:extLst>
          </p:cNvPr>
          <p:cNvSpPr/>
          <p:nvPr/>
        </p:nvSpPr>
        <p:spPr>
          <a:xfrm>
            <a:off x="8294821" y="2217465"/>
            <a:ext cx="223445" cy="223445"/>
          </a:xfrm>
          <a:prstGeom prst="ellipse">
            <a:avLst/>
          </a:prstGeom>
          <a:solidFill>
            <a:srgbClr val="F0792C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D49FDF-E65C-F9A3-16E2-A1535903DBEA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CDAB7-F62D-5B8F-F034-86347D51D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74914"/>
            <a:ext cx="3897579" cy="6202455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F64237-D30E-FE9D-5001-4A583A618863}"/>
              </a:ext>
            </a:extLst>
          </p:cNvPr>
          <p:cNvSpPr txBox="1">
            <a:spLocks/>
          </p:cNvSpPr>
          <p:nvPr/>
        </p:nvSpPr>
        <p:spPr>
          <a:xfrm>
            <a:off x="9145044" y="5961179"/>
            <a:ext cx="2978252" cy="1003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Be ready with the next impact campaign</a:t>
            </a:r>
          </a:p>
        </p:txBody>
      </p:sp>
    </p:spTree>
    <p:extLst>
      <p:ext uri="{BB962C8B-B14F-4D97-AF65-F5344CB8AC3E}">
        <p14:creationId xmlns:p14="http://schemas.microsoft.com/office/powerpoint/2010/main" val="81944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0BD0154-B4BD-D1FA-A968-7FC57F5AA763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F51A4-390A-19F3-3241-013713D0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28" y="1169473"/>
            <a:ext cx="11582823" cy="53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0BD0154-B4BD-D1FA-A968-7FC57F5AA763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8BB37-A4A3-C323-9206-5B8B0F9D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08" y="1156885"/>
            <a:ext cx="11532581" cy="547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3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19E58-3E15-F495-6036-43D704F45B2F}"/>
              </a:ext>
            </a:extLst>
          </p:cNvPr>
          <p:cNvSpPr/>
          <p:nvPr/>
        </p:nvSpPr>
        <p:spPr>
          <a:xfrm>
            <a:off x="1257300" y="1433781"/>
            <a:ext cx="2832100" cy="399043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ED2AE-87B6-C60E-59A3-6538A7B58289}"/>
              </a:ext>
            </a:extLst>
          </p:cNvPr>
          <p:cNvSpPr/>
          <p:nvPr/>
        </p:nvSpPr>
        <p:spPr>
          <a:xfrm>
            <a:off x="2273300" y="2383743"/>
            <a:ext cx="8661400" cy="2090514"/>
          </a:xfrm>
          <a:prstGeom prst="rect">
            <a:avLst/>
          </a:prstGeom>
          <a:gradFill>
            <a:gsLst>
              <a:gs pos="68000">
                <a:srgbClr val="CFA160"/>
              </a:gs>
              <a:gs pos="0">
                <a:srgbClr val="EDDDC5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A38748-8EFB-A424-163E-0AAFEB8E36A5}"/>
              </a:ext>
            </a:extLst>
          </p:cNvPr>
          <p:cNvCxnSpPr/>
          <p:nvPr/>
        </p:nvCxnSpPr>
        <p:spPr>
          <a:xfrm>
            <a:off x="3024265" y="4474257"/>
            <a:ext cx="593271" cy="0"/>
          </a:xfrm>
          <a:prstGeom prst="line">
            <a:avLst/>
          </a:prstGeom>
          <a:ln w="76200">
            <a:solidFill>
              <a:srgbClr val="ED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FEE99A-14A4-D1CE-5120-A133B3BC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17A5B-7F95-3A05-79D2-76CA4B164F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D0154-B4BD-D1FA-A968-7FC57F5AA763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5E505-BDF2-C41F-1C37-0348B54D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-33091"/>
            <a:ext cx="9108913" cy="68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7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A7172B6-7659-275C-233F-9DB2A818E7A2}"/>
              </a:ext>
            </a:extLst>
          </p:cNvPr>
          <p:cNvSpPr/>
          <p:nvPr/>
        </p:nvSpPr>
        <p:spPr>
          <a:xfrm>
            <a:off x="0" y="0"/>
            <a:ext cx="46946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477E2-4677-FF93-45A2-EA48F0E280B5}"/>
              </a:ext>
            </a:extLst>
          </p:cNvPr>
          <p:cNvSpPr/>
          <p:nvPr/>
        </p:nvSpPr>
        <p:spPr>
          <a:xfrm>
            <a:off x="1299926" y="1697518"/>
            <a:ext cx="4108051" cy="4053930"/>
          </a:xfrm>
          <a:prstGeom prst="rect">
            <a:avLst/>
          </a:prstGeom>
          <a:gradFill>
            <a:gsLst>
              <a:gs pos="68000">
                <a:srgbClr val="CFA160"/>
              </a:gs>
              <a:gs pos="0">
                <a:srgbClr val="EDDDC5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Final Notes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265DF-8CB7-4800-8672-B31A4C31D9A8}"/>
              </a:ext>
            </a:extLst>
          </p:cNvPr>
          <p:cNvSpPr txBox="1">
            <a:spLocks/>
          </p:cNvSpPr>
          <p:nvPr/>
        </p:nvSpPr>
        <p:spPr>
          <a:xfrm>
            <a:off x="6901085" y="1510941"/>
            <a:ext cx="4595589" cy="403357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>
                <a:solidFill>
                  <a:srgbClr val="788A4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600" dirty="0">
                <a:solidFill>
                  <a:schemeClr val="tx1"/>
                </a:solidFill>
                <a:latin typeface="Raleway Medium" panose="020B0603030101060003" pitchFamily="34" charset="0"/>
                <a:cs typeface="Arial" panose="020B0604020202020204" pitchFamily="34" charset="0"/>
              </a:rPr>
              <a:t>BE A MARATHON RUNNER, NOT A SPRINTER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90956C8-441C-4870-B4DA-16DDF34026E5}"/>
              </a:ext>
            </a:extLst>
          </p:cNvPr>
          <p:cNvSpPr txBox="1">
            <a:spLocks/>
          </p:cNvSpPr>
          <p:nvPr/>
        </p:nvSpPr>
        <p:spPr>
          <a:xfrm>
            <a:off x="6435467" y="1732498"/>
            <a:ext cx="363600" cy="363600"/>
          </a:xfrm>
          <a:prstGeom prst="rect">
            <a:avLst/>
          </a:prstGeom>
          <a:solidFill>
            <a:srgbClr val="232F57"/>
          </a:solidFill>
          <a:ln w="9525" cap="flat">
            <a:solidFill>
              <a:srgbClr val="C00000"/>
            </a:solidFill>
            <a:prstDash val="solid"/>
            <a:miter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D" sz="1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604C99F-2AC2-4FD5-89FA-F812A7EB3CE5}"/>
              </a:ext>
            </a:extLst>
          </p:cNvPr>
          <p:cNvSpPr txBox="1">
            <a:spLocks/>
          </p:cNvSpPr>
          <p:nvPr/>
        </p:nvSpPr>
        <p:spPr>
          <a:xfrm>
            <a:off x="6901085" y="1808841"/>
            <a:ext cx="4595590" cy="347957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Allow yourself time to assess your audience carefully results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9722BB-9FF6-4231-8F97-9CC9F3F20C26}"/>
              </a:ext>
            </a:extLst>
          </p:cNvPr>
          <p:cNvSpPr txBox="1">
            <a:spLocks/>
          </p:cNvSpPr>
          <p:nvPr/>
        </p:nvSpPr>
        <p:spPr>
          <a:xfrm>
            <a:off x="6901085" y="2514411"/>
            <a:ext cx="4986115" cy="403357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>
                <a:solidFill>
                  <a:srgbClr val="788A4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600" dirty="0">
                <a:solidFill>
                  <a:schemeClr val="tx1"/>
                </a:solidFill>
                <a:latin typeface="Raleway Medium" panose="020B0603030101060003" pitchFamily="34" charset="0"/>
                <a:cs typeface="Arial" panose="020B0604020202020204" pitchFamily="34" charset="0"/>
              </a:rPr>
              <a:t>You are in the business of customer satisfaction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8181C9F-C8F1-45C6-A233-0D300294A73E}"/>
              </a:ext>
            </a:extLst>
          </p:cNvPr>
          <p:cNvSpPr txBox="1">
            <a:spLocks/>
          </p:cNvSpPr>
          <p:nvPr/>
        </p:nvSpPr>
        <p:spPr>
          <a:xfrm>
            <a:off x="6435467" y="2735968"/>
            <a:ext cx="363600" cy="363600"/>
          </a:xfrm>
          <a:prstGeom prst="rect">
            <a:avLst/>
          </a:prstGeom>
          <a:solidFill>
            <a:srgbClr val="304178"/>
          </a:solidFill>
          <a:ln w="9525" cap="flat">
            <a:solidFill>
              <a:srgbClr val="D7D8DC"/>
            </a:solidFill>
            <a:prstDash val="solid"/>
            <a:miter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D" sz="1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8DB3CC2-471C-4C1A-BB45-52724B869616}"/>
              </a:ext>
            </a:extLst>
          </p:cNvPr>
          <p:cNvSpPr txBox="1">
            <a:spLocks/>
          </p:cNvSpPr>
          <p:nvPr/>
        </p:nvSpPr>
        <p:spPr>
          <a:xfrm>
            <a:off x="6901085" y="2812311"/>
            <a:ext cx="4595590" cy="514157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At this point of customer communications, add pleasant messaging.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864ED3-0C64-4AE4-A5CB-572529132B0E}"/>
              </a:ext>
            </a:extLst>
          </p:cNvPr>
          <p:cNvSpPr txBox="1">
            <a:spLocks/>
          </p:cNvSpPr>
          <p:nvPr/>
        </p:nvSpPr>
        <p:spPr>
          <a:xfrm>
            <a:off x="6901085" y="3517881"/>
            <a:ext cx="4503591" cy="403357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>
                <a:solidFill>
                  <a:srgbClr val="788A4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600" dirty="0">
                <a:solidFill>
                  <a:schemeClr val="tx1"/>
                </a:solidFill>
                <a:latin typeface="Raleway Medium" panose="020B0603030101060003" pitchFamily="34" charset="0"/>
                <a:cs typeface="Arial" panose="020B0604020202020204" pitchFamily="34" charset="0"/>
              </a:rPr>
              <a:t>Experiment, Implement, Experiment Again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AEC3699-5BBF-46BC-9D8A-1E4E0281456A}"/>
              </a:ext>
            </a:extLst>
          </p:cNvPr>
          <p:cNvSpPr txBox="1">
            <a:spLocks/>
          </p:cNvSpPr>
          <p:nvPr/>
        </p:nvSpPr>
        <p:spPr>
          <a:xfrm>
            <a:off x="6435467" y="3739438"/>
            <a:ext cx="363600" cy="363600"/>
          </a:xfrm>
          <a:prstGeom prst="rect">
            <a:avLst/>
          </a:prstGeom>
          <a:solidFill>
            <a:srgbClr val="364986"/>
          </a:solidFill>
          <a:ln w="9525" cap="flat">
            <a:solidFill>
              <a:srgbClr val="C00000"/>
            </a:solidFill>
            <a:prstDash val="solid"/>
            <a:miter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D" sz="1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73F23CA-81CA-48EA-964F-CB0F2BA59D60}"/>
              </a:ext>
            </a:extLst>
          </p:cNvPr>
          <p:cNvSpPr txBox="1">
            <a:spLocks/>
          </p:cNvSpPr>
          <p:nvPr/>
        </p:nvSpPr>
        <p:spPr>
          <a:xfrm>
            <a:off x="6901085" y="3815781"/>
            <a:ext cx="4595590" cy="347957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Apply principles of the scientific method and have fun learning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EDBC07-6C98-42D9-8C4D-2DFED91460C8}"/>
              </a:ext>
            </a:extLst>
          </p:cNvPr>
          <p:cNvSpPr txBox="1">
            <a:spLocks/>
          </p:cNvSpPr>
          <p:nvPr/>
        </p:nvSpPr>
        <p:spPr>
          <a:xfrm>
            <a:off x="6901086" y="4543653"/>
            <a:ext cx="4503590" cy="403357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>
                <a:solidFill>
                  <a:srgbClr val="788A4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600" dirty="0">
                <a:solidFill>
                  <a:schemeClr val="tx1"/>
                </a:solidFill>
                <a:latin typeface="Raleway Medium" panose="020B0603030101060003" pitchFamily="34" charset="0"/>
                <a:cs typeface="Arial" panose="020B0604020202020204" pitchFamily="34" charset="0"/>
              </a:rPr>
              <a:t>Engage and Share Learnings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DAA8E70-A785-4E13-B262-21F534504A0B}"/>
              </a:ext>
            </a:extLst>
          </p:cNvPr>
          <p:cNvSpPr txBox="1">
            <a:spLocks/>
          </p:cNvSpPr>
          <p:nvPr/>
        </p:nvSpPr>
        <p:spPr>
          <a:xfrm>
            <a:off x="6435467" y="4765210"/>
            <a:ext cx="363600" cy="363600"/>
          </a:xfrm>
          <a:prstGeom prst="rect">
            <a:avLst/>
          </a:prstGeom>
          <a:solidFill>
            <a:srgbClr val="6389AD"/>
          </a:solidFill>
          <a:ln w="9525" cap="flat">
            <a:solidFill>
              <a:srgbClr val="C00000"/>
            </a:solidFill>
            <a:prstDash val="solid"/>
            <a:miter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D" sz="1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3004205-4E6A-48ED-B97F-865435C4ED4B}"/>
              </a:ext>
            </a:extLst>
          </p:cNvPr>
          <p:cNvSpPr txBox="1">
            <a:spLocks/>
          </p:cNvSpPr>
          <p:nvPr/>
        </p:nvSpPr>
        <p:spPr>
          <a:xfrm>
            <a:off x="6901085" y="4841553"/>
            <a:ext cx="4595590" cy="514157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D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Remind your team about marketing retention, and this being one of the ways to retain users in your pipeline.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427DFC-C766-4542-929C-8C35EE14E851}"/>
              </a:ext>
            </a:extLst>
          </p:cNvPr>
          <p:cNvCxnSpPr>
            <a:cxnSpLocks/>
          </p:cNvCxnSpPr>
          <p:nvPr/>
        </p:nvCxnSpPr>
        <p:spPr>
          <a:xfrm>
            <a:off x="6993083" y="4453344"/>
            <a:ext cx="4503592" cy="0"/>
          </a:xfrm>
          <a:prstGeom prst="line">
            <a:avLst/>
          </a:prstGeom>
          <a:noFill/>
          <a:ln w="12700" cap="rnd">
            <a:solidFill>
              <a:srgbClr val="D7D8DC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5281B2-9840-400F-8ED2-DA0DB7BAB039}"/>
              </a:ext>
            </a:extLst>
          </p:cNvPr>
          <p:cNvCxnSpPr>
            <a:cxnSpLocks/>
          </p:cNvCxnSpPr>
          <p:nvPr/>
        </p:nvCxnSpPr>
        <p:spPr>
          <a:xfrm>
            <a:off x="6993083" y="3427572"/>
            <a:ext cx="4503592" cy="0"/>
          </a:xfrm>
          <a:prstGeom prst="line">
            <a:avLst/>
          </a:prstGeom>
          <a:noFill/>
          <a:ln w="12700" cap="rnd">
            <a:solidFill>
              <a:srgbClr val="D7D8DC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CFA7F-E2B9-421A-8F34-416AA25DEA8A}"/>
              </a:ext>
            </a:extLst>
          </p:cNvPr>
          <p:cNvCxnSpPr>
            <a:cxnSpLocks/>
          </p:cNvCxnSpPr>
          <p:nvPr/>
        </p:nvCxnSpPr>
        <p:spPr>
          <a:xfrm>
            <a:off x="6993083" y="2424102"/>
            <a:ext cx="4503592" cy="0"/>
          </a:xfrm>
          <a:prstGeom prst="line">
            <a:avLst/>
          </a:prstGeom>
          <a:noFill/>
          <a:ln w="12700" cap="rnd">
            <a:solidFill>
              <a:srgbClr val="D7D8DC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399BA56-5168-083B-E321-EF897F90CE12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80AD4D9-66BB-4BB9-C531-AF0FB9A37E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2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D46269-06AE-EAB6-C620-4129EFF73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6" y="0"/>
            <a:ext cx="12199626" cy="63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pic>
        <p:nvPicPr>
          <p:cNvPr id="5" name="Picture Placeholder 24">
            <a:extLst>
              <a:ext uri="{FF2B5EF4-FFF2-40B4-BE49-F238E27FC236}">
                <a16:creationId xmlns:a16="http://schemas.microsoft.com/office/drawing/2014/main" id="{B1BBF56C-37D5-4429-B953-D4407B73B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7244" y="2019638"/>
            <a:ext cx="2003665" cy="2199329"/>
          </a:xfrm>
          <a:prstGeom prst="rect">
            <a:avLst/>
          </a:prstGeom>
        </p:spPr>
      </p:pic>
      <p:pic>
        <p:nvPicPr>
          <p:cNvPr id="6" name="Picture Placeholder 28">
            <a:extLst>
              <a:ext uri="{FF2B5EF4-FFF2-40B4-BE49-F238E27FC236}">
                <a16:creationId xmlns:a16="http://schemas.microsoft.com/office/drawing/2014/main" id="{F6C3B9FC-D5C6-4881-87AC-21F4CD1745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287" y="2086218"/>
            <a:ext cx="2132749" cy="2132749"/>
          </a:xfrm>
          <a:prstGeom prst="rect">
            <a:avLst/>
          </a:prstGeom>
        </p:spPr>
      </p:pic>
      <p:pic>
        <p:nvPicPr>
          <p:cNvPr id="7" name="Picture Placeholder 32">
            <a:extLst>
              <a:ext uri="{FF2B5EF4-FFF2-40B4-BE49-F238E27FC236}">
                <a16:creationId xmlns:a16="http://schemas.microsoft.com/office/drawing/2014/main" id="{7FC05293-60CE-41D4-B8C0-C84EF17A0B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7822" y="2040010"/>
            <a:ext cx="2178957" cy="21789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644E50-5F0E-479D-B660-BD9D305526D2}"/>
              </a:ext>
            </a:extLst>
          </p:cNvPr>
          <p:cNvSpPr/>
          <p:nvPr/>
        </p:nvSpPr>
        <p:spPr>
          <a:xfrm>
            <a:off x="2176450" y="1905753"/>
            <a:ext cx="2447472" cy="244747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19870C-38BC-4A9A-BB3F-23F031643DE5}"/>
              </a:ext>
            </a:extLst>
          </p:cNvPr>
          <p:cNvSpPr/>
          <p:nvPr/>
        </p:nvSpPr>
        <p:spPr>
          <a:xfrm>
            <a:off x="4957750" y="1907228"/>
            <a:ext cx="2447472" cy="244747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6EA1BE-1755-44CA-ABBE-09B750B2D195}"/>
              </a:ext>
            </a:extLst>
          </p:cNvPr>
          <p:cNvSpPr/>
          <p:nvPr/>
        </p:nvSpPr>
        <p:spPr>
          <a:xfrm>
            <a:off x="7739050" y="1907228"/>
            <a:ext cx="2447472" cy="244747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039980-A07C-429B-930C-AEF67796F468}"/>
              </a:ext>
            </a:extLst>
          </p:cNvPr>
          <p:cNvSpPr/>
          <p:nvPr/>
        </p:nvSpPr>
        <p:spPr>
          <a:xfrm>
            <a:off x="2176450" y="5097808"/>
            <a:ext cx="244747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Marketing Automation Consultant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4Thought Marketing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8EA7E2-6253-4CD6-9F98-BD31D4D58A57}"/>
              </a:ext>
            </a:extLst>
          </p:cNvPr>
          <p:cNvSpPr/>
          <p:nvPr/>
        </p:nvSpPr>
        <p:spPr>
          <a:xfrm>
            <a:off x="4957750" y="5097808"/>
            <a:ext cx="244747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CEO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Shureshot.io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F312F-0AC1-4901-825B-21F05188A31A}"/>
              </a:ext>
            </a:extLst>
          </p:cNvPr>
          <p:cNvSpPr/>
          <p:nvPr/>
        </p:nvSpPr>
        <p:spPr>
          <a:xfrm>
            <a:off x="7739050" y="5097808"/>
            <a:ext cx="244747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Head of Marketing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4Thought Marketing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F1A2F-E633-4605-9875-69B11C3F7DD8}"/>
              </a:ext>
            </a:extLst>
          </p:cNvPr>
          <p:cNvSpPr/>
          <p:nvPr/>
        </p:nvSpPr>
        <p:spPr>
          <a:xfrm>
            <a:off x="2176450" y="4841655"/>
            <a:ext cx="244747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rgbClr val="232F57"/>
                </a:solidFill>
                <a:latin typeface="+mj-lt"/>
                <a:cs typeface="Segoe UI" panose="020B0502040204020203" pitchFamily="34" charset="0"/>
              </a:rPr>
              <a:t>Queena Quy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076EC3-BF78-49FE-AFB6-AB8D360EA22A}"/>
              </a:ext>
            </a:extLst>
          </p:cNvPr>
          <p:cNvSpPr/>
          <p:nvPr/>
        </p:nvSpPr>
        <p:spPr>
          <a:xfrm>
            <a:off x="4957750" y="4841655"/>
            <a:ext cx="244747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rgbClr val="232F57"/>
                </a:solidFill>
                <a:latin typeface="+mj-lt"/>
                <a:cs typeface="Segoe UI" panose="020B0502040204020203" pitchFamily="34" charset="0"/>
              </a:rPr>
              <a:t>David York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B94B13-F267-49F6-9F51-4BEDD8EF9A33}"/>
              </a:ext>
            </a:extLst>
          </p:cNvPr>
          <p:cNvSpPr/>
          <p:nvPr/>
        </p:nvSpPr>
        <p:spPr>
          <a:xfrm>
            <a:off x="7739050" y="4841655"/>
            <a:ext cx="244747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rgbClr val="232F57"/>
                </a:solidFill>
                <a:latin typeface="+mj-lt"/>
                <a:cs typeface="Segoe UI" panose="020B0502040204020203" pitchFamily="34" charset="0"/>
              </a:rPr>
              <a:t>Richard Holder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CFB063-F807-4783-A821-D813E47F6432}"/>
              </a:ext>
            </a:extLst>
          </p:cNvPr>
          <p:cNvGrpSpPr/>
          <p:nvPr/>
        </p:nvGrpSpPr>
        <p:grpSpPr>
          <a:xfrm>
            <a:off x="7702993" y="4156058"/>
            <a:ext cx="282575" cy="284163"/>
            <a:chOff x="11028363" y="4778375"/>
            <a:chExt cx="282575" cy="284163"/>
          </a:xfrm>
          <a:solidFill>
            <a:schemeClr val="bg1"/>
          </a:solidFill>
        </p:grpSpPr>
        <p:sp>
          <p:nvSpPr>
            <p:cNvPr id="32" name="Freeform 3669">
              <a:extLst>
                <a:ext uri="{FF2B5EF4-FFF2-40B4-BE49-F238E27FC236}">
                  <a16:creationId xmlns:a16="http://schemas.microsoft.com/office/drawing/2014/main" id="{5FBAE09E-CFD7-49B4-A374-1306E0C4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8363" y="4778375"/>
              <a:ext cx="212725" cy="238125"/>
            </a:xfrm>
            <a:custGeom>
              <a:avLst/>
              <a:gdLst>
                <a:gd name="T0" fmla="*/ 528 w 535"/>
                <a:gd name="T1" fmla="*/ 432 h 601"/>
                <a:gd name="T2" fmla="*/ 526 w 535"/>
                <a:gd name="T3" fmla="*/ 425 h 601"/>
                <a:gd name="T4" fmla="*/ 520 w 535"/>
                <a:gd name="T5" fmla="*/ 421 h 601"/>
                <a:gd name="T6" fmla="*/ 413 w 535"/>
                <a:gd name="T7" fmla="*/ 384 h 601"/>
                <a:gd name="T8" fmla="*/ 388 w 535"/>
                <a:gd name="T9" fmla="*/ 375 h 601"/>
                <a:gd name="T10" fmla="*/ 369 w 535"/>
                <a:gd name="T11" fmla="*/ 368 h 601"/>
                <a:gd name="T12" fmla="*/ 360 w 535"/>
                <a:gd name="T13" fmla="*/ 307 h 601"/>
                <a:gd name="T14" fmla="*/ 371 w 535"/>
                <a:gd name="T15" fmla="*/ 297 h 601"/>
                <a:gd name="T16" fmla="*/ 386 w 535"/>
                <a:gd name="T17" fmla="*/ 279 h 601"/>
                <a:gd name="T18" fmla="*/ 396 w 535"/>
                <a:gd name="T19" fmla="*/ 252 h 601"/>
                <a:gd name="T20" fmla="*/ 402 w 535"/>
                <a:gd name="T21" fmla="*/ 216 h 601"/>
                <a:gd name="T22" fmla="*/ 409 w 535"/>
                <a:gd name="T23" fmla="*/ 211 h 601"/>
                <a:gd name="T24" fmla="*/ 415 w 535"/>
                <a:gd name="T25" fmla="*/ 202 h 601"/>
                <a:gd name="T26" fmla="*/ 419 w 535"/>
                <a:gd name="T27" fmla="*/ 190 h 601"/>
                <a:gd name="T28" fmla="*/ 420 w 535"/>
                <a:gd name="T29" fmla="*/ 175 h 601"/>
                <a:gd name="T30" fmla="*/ 416 w 535"/>
                <a:gd name="T31" fmla="*/ 152 h 601"/>
                <a:gd name="T32" fmla="*/ 406 w 535"/>
                <a:gd name="T33" fmla="*/ 138 h 601"/>
                <a:gd name="T34" fmla="*/ 418 w 535"/>
                <a:gd name="T35" fmla="*/ 100 h 601"/>
                <a:gd name="T36" fmla="*/ 420 w 535"/>
                <a:gd name="T37" fmla="*/ 77 h 601"/>
                <a:gd name="T38" fmla="*/ 418 w 535"/>
                <a:gd name="T39" fmla="*/ 53 h 601"/>
                <a:gd name="T40" fmla="*/ 411 w 535"/>
                <a:gd name="T41" fmla="*/ 39 h 601"/>
                <a:gd name="T42" fmla="*/ 402 w 535"/>
                <a:gd name="T43" fmla="*/ 27 h 601"/>
                <a:gd name="T44" fmla="*/ 391 w 535"/>
                <a:gd name="T45" fmla="*/ 18 h 601"/>
                <a:gd name="T46" fmla="*/ 375 w 535"/>
                <a:gd name="T47" fmla="*/ 12 h 601"/>
                <a:gd name="T48" fmla="*/ 342 w 535"/>
                <a:gd name="T49" fmla="*/ 3 h 601"/>
                <a:gd name="T50" fmla="*/ 307 w 535"/>
                <a:gd name="T51" fmla="*/ 0 h 601"/>
                <a:gd name="T52" fmla="*/ 276 w 535"/>
                <a:gd name="T53" fmla="*/ 2 h 601"/>
                <a:gd name="T54" fmla="*/ 246 w 535"/>
                <a:gd name="T55" fmla="*/ 9 h 601"/>
                <a:gd name="T56" fmla="*/ 219 w 535"/>
                <a:gd name="T57" fmla="*/ 22 h 601"/>
                <a:gd name="T58" fmla="*/ 208 w 535"/>
                <a:gd name="T59" fmla="*/ 31 h 601"/>
                <a:gd name="T60" fmla="*/ 201 w 535"/>
                <a:gd name="T61" fmla="*/ 41 h 601"/>
                <a:gd name="T62" fmla="*/ 187 w 535"/>
                <a:gd name="T63" fmla="*/ 43 h 601"/>
                <a:gd name="T64" fmla="*/ 176 w 535"/>
                <a:gd name="T65" fmla="*/ 45 h 601"/>
                <a:gd name="T66" fmla="*/ 163 w 535"/>
                <a:gd name="T67" fmla="*/ 55 h 601"/>
                <a:gd name="T68" fmla="*/ 156 w 535"/>
                <a:gd name="T69" fmla="*/ 75 h 601"/>
                <a:gd name="T70" fmla="*/ 156 w 535"/>
                <a:gd name="T71" fmla="*/ 98 h 601"/>
                <a:gd name="T72" fmla="*/ 165 w 535"/>
                <a:gd name="T73" fmla="*/ 138 h 601"/>
                <a:gd name="T74" fmla="*/ 165 w 535"/>
                <a:gd name="T75" fmla="*/ 139 h 601"/>
                <a:gd name="T76" fmla="*/ 154 w 535"/>
                <a:gd name="T77" fmla="*/ 151 h 601"/>
                <a:gd name="T78" fmla="*/ 151 w 535"/>
                <a:gd name="T79" fmla="*/ 162 h 601"/>
                <a:gd name="T80" fmla="*/ 148 w 535"/>
                <a:gd name="T81" fmla="*/ 176 h 601"/>
                <a:gd name="T82" fmla="*/ 149 w 535"/>
                <a:gd name="T83" fmla="*/ 190 h 601"/>
                <a:gd name="T84" fmla="*/ 153 w 535"/>
                <a:gd name="T85" fmla="*/ 201 h 601"/>
                <a:gd name="T86" fmla="*/ 160 w 535"/>
                <a:gd name="T87" fmla="*/ 210 h 601"/>
                <a:gd name="T88" fmla="*/ 167 w 535"/>
                <a:gd name="T89" fmla="*/ 216 h 601"/>
                <a:gd name="T90" fmla="*/ 169 w 535"/>
                <a:gd name="T91" fmla="*/ 237 h 601"/>
                <a:gd name="T92" fmla="*/ 174 w 535"/>
                <a:gd name="T93" fmla="*/ 255 h 601"/>
                <a:gd name="T94" fmla="*/ 188 w 535"/>
                <a:gd name="T95" fmla="*/ 285 h 601"/>
                <a:gd name="T96" fmla="*/ 203 w 535"/>
                <a:gd name="T97" fmla="*/ 306 h 601"/>
                <a:gd name="T98" fmla="*/ 216 w 535"/>
                <a:gd name="T99" fmla="*/ 319 h 601"/>
                <a:gd name="T100" fmla="*/ 201 w 535"/>
                <a:gd name="T101" fmla="*/ 369 h 601"/>
                <a:gd name="T102" fmla="*/ 171 w 535"/>
                <a:gd name="T103" fmla="*/ 380 h 601"/>
                <a:gd name="T104" fmla="*/ 130 w 535"/>
                <a:gd name="T105" fmla="*/ 393 h 601"/>
                <a:gd name="T106" fmla="*/ 84 w 535"/>
                <a:gd name="T107" fmla="*/ 410 h 601"/>
                <a:gd name="T108" fmla="*/ 47 w 535"/>
                <a:gd name="T109" fmla="*/ 428 h 601"/>
                <a:gd name="T110" fmla="*/ 26 w 535"/>
                <a:gd name="T111" fmla="*/ 443 h 601"/>
                <a:gd name="T112" fmla="*/ 18 w 535"/>
                <a:gd name="T113" fmla="*/ 455 h 601"/>
                <a:gd name="T114" fmla="*/ 11 w 535"/>
                <a:gd name="T115" fmla="*/ 479 h 601"/>
                <a:gd name="T116" fmla="*/ 4 w 535"/>
                <a:gd name="T117" fmla="*/ 520 h 601"/>
                <a:gd name="T118" fmla="*/ 0 w 535"/>
                <a:gd name="T119" fmla="*/ 573 h 601"/>
                <a:gd name="T120" fmla="*/ 0 w 535"/>
                <a:gd name="T121" fmla="*/ 594 h 601"/>
                <a:gd name="T122" fmla="*/ 7 w 535"/>
                <a:gd name="T123" fmla="*/ 600 h 601"/>
                <a:gd name="T124" fmla="*/ 442 w 535"/>
                <a:gd name="T125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" h="601">
                  <a:moveTo>
                    <a:pt x="535" y="508"/>
                  </a:moveTo>
                  <a:lnTo>
                    <a:pt x="528" y="432"/>
                  </a:lnTo>
                  <a:lnTo>
                    <a:pt x="528" y="428"/>
                  </a:lnTo>
                  <a:lnTo>
                    <a:pt x="526" y="425"/>
                  </a:lnTo>
                  <a:lnTo>
                    <a:pt x="523" y="423"/>
                  </a:lnTo>
                  <a:lnTo>
                    <a:pt x="520" y="421"/>
                  </a:lnTo>
                  <a:lnTo>
                    <a:pt x="424" y="388"/>
                  </a:lnTo>
                  <a:lnTo>
                    <a:pt x="413" y="384"/>
                  </a:lnTo>
                  <a:lnTo>
                    <a:pt x="400" y="379"/>
                  </a:lnTo>
                  <a:lnTo>
                    <a:pt x="388" y="375"/>
                  </a:lnTo>
                  <a:lnTo>
                    <a:pt x="377" y="370"/>
                  </a:lnTo>
                  <a:lnTo>
                    <a:pt x="369" y="368"/>
                  </a:lnTo>
                  <a:lnTo>
                    <a:pt x="360" y="364"/>
                  </a:lnTo>
                  <a:lnTo>
                    <a:pt x="360" y="307"/>
                  </a:lnTo>
                  <a:lnTo>
                    <a:pt x="365" y="302"/>
                  </a:lnTo>
                  <a:lnTo>
                    <a:pt x="371" y="297"/>
                  </a:lnTo>
                  <a:lnTo>
                    <a:pt x="378" y="288"/>
                  </a:lnTo>
                  <a:lnTo>
                    <a:pt x="386" y="279"/>
                  </a:lnTo>
                  <a:lnTo>
                    <a:pt x="391" y="266"/>
                  </a:lnTo>
                  <a:lnTo>
                    <a:pt x="396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3" y="207"/>
                  </a:lnTo>
                  <a:lnTo>
                    <a:pt x="415" y="202"/>
                  </a:lnTo>
                  <a:lnTo>
                    <a:pt x="418" y="197"/>
                  </a:lnTo>
                  <a:lnTo>
                    <a:pt x="419" y="190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19" y="163"/>
                  </a:lnTo>
                  <a:lnTo>
                    <a:pt x="416" y="152"/>
                  </a:lnTo>
                  <a:lnTo>
                    <a:pt x="411" y="144"/>
                  </a:lnTo>
                  <a:lnTo>
                    <a:pt x="406" y="138"/>
                  </a:lnTo>
                  <a:lnTo>
                    <a:pt x="411" y="121"/>
                  </a:lnTo>
                  <a:lnTo>
                    <a:pt x="418" y="100"/>
                  </a:lnTo>
                  <a:lnTo>
                    <a:pt x="419" y="89"/>
                  </a:lnTo>
                  <a:lnTo>
                    <a:pt x="420" y="77"/>
                  </a:lnTo>
                  <a:lnTo>
                    <a:pt x="419" y="64"/>
                  </a:lnTo>
                  <a:lnTo>
                    <a:pt x="418" y="53"/>
                  </a:lnTo>
                  <a:lnTo>
                    <a:pt x="415" y="45"/>
                  </a:lnTo>
                  <a:lnTo>
                    <a:pt x="411" y="39"/>
                  </a:lnTo>
                  <a:lnTo>
                    <a:pt x="407" y="34"/>
                  </a:lnTo>
                  <a:lnTo>
                    <a:pt x="402" y="27"/>
                  </a:lnTo>
                  <a:lnTo>
                    <a:pt x="397" y="23"/>
                  </a:lnTo>
                  <a:lnTo>
                    <a:pt x="391" y="18"/>
                  </a:lnTo>
                  <a:lnTo>
                    <a:pt x="383" y="14"/>
                  </a:lnTo>
                  <a:lnTo>
                    <a:pt x="375" y="12"/>
                  </a:lnTo>
                  <a:lnTo>
                    <a:pt x="359" y="7"/>
                  </a:lnTo>
                  <a:lnTo>
                    <a:pt x="342" y="3"/>
                  </a:lnTo>
                  <a:lnTo>
                    <a:pt x="324" y="0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6" y="2"/>
                  </a:lnTo>
                  <a:lnTo>
                    <a:pt x="260" y="5"/>
                  </a:lnTo>
                  <a:lnTo>
                    <a:pt x="246" y="9"/>
                  </a:lnTo>
                  <a:lnTo>
                    <a:pt x="231" y="16"/>
                  </a:lnTo>
                  <a:lnTo>
                    <a:pt x="219" y="22"/>
                  </a:lnTo>
                  <a:lnTo>
                    <a:pt x="214" y="27"/>
                  </a:lnTo>
                  <a:lnTo>
                    <a:pt x="208" y="31"/>
                  </a:lnTo>
                  <a:lnTo>
                    <a:pt x="205" y="36"/>
                  </a:lnTo>
                  <a:lnTo>
                    <a:pt x="201" y="41"/>
                  </a:lnTo>
                  <a:lnTo>
                    <a:pt x="193" y="41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9" y="50"/>
                  </a:lnTo>
                  <a:lnTo>
                    <a:pt x="163" y="55"/>
                  </a:lnTo>
                  <a:lnTo>
                    <a:pt x="158" y="64"/>
                  </a:lnTo>
                  <a:lnTo>
                    <a:pt x="156" y="75"/>
                  </a:lnTo>
                  <a:lnTo>
                    <a:pt x="154" y="86"/>
                  </a:lnTo>
                  <a:lnTo>
                    <a:pt x="156" y="98"/>
                  </a:lnTo>
                  <a:lnTo>
                    <a:pt x="160" y="120"/>
                  </a:lnTo>
                  <a:lnTo>
                    <a:pt x="165" y="138"/>
                  </a:lnTo>
                  <a:lnTo>
                    <a:pt x="165" y="139"/>
                  </a:lnTo>
                  <a:lnTo>
                    <a:pt x="165" y="139"/>
                  </a:lnTo>
                  <a:lnTo>
                    <a:pt x="158" y="144"/>
                  </a:lnTo>
                  <a:lnTo>
                    <a:pt x="154" y="151"/>
                  </a:lnTo>
                  <a:lnTo>
                    <a:pt x="152" y="156"/>
                  </a:lnTo>
                  <a:lnTo>
                    <a:pt x="151" y="162"/>
                  </a:lnTo>
                  <a:lnTo>
                    <a:pt x="149" y="170"/>
                  </a:lnTo>
                  <a:lnTo>
                    <a:pt x="148" y="176"/>
                  </a:lnTo>
                  <a:lnTo>
                    <a:pt x="149" y="184"/>
                  </a:lnTo>
                  <a:lnTo>
                    <a:pt x="149" y="190"/>
                  </a:lnTo>
                  <a:lnTo>
                    <a:pt x="152" y="195"/>
                  </a:lnTo>
                  <a:lnTo>
                    <a:pt x="153" y="201"/>
                  </a:lnTo>
                  <a:lnTo>
                    <a:pt x="156" y="206"/>
                  </a:lnTo>
                  <a:lnTo>
                    <a:pt x="160" y="210"/>
                  </a:lnTo>
                  <a:lnTo>
                    <a:pt x="162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7"/>
                  </a:lnTo>
                  <a:lnTo>
                    <a:pt x="171" y="246"/>
                  </a:lnTo>
                  <a:lnTo>
                    <a:pt x="174" y="255"/>
                  </a:lnTo>
                  <a:lnTo>
                    <a:pt x="180" y="271"/>
                  </a:lnTo>
                  <a:lnTo>
                    <a:pt x="188" y="285"/>
                  </a:lnTo>
                  <a:lnTo>
                    <a:pt x="196" y="297"/>
                  </a:lnTo>
                  <a:lnTo>
                    <a:pt x="203" y="306"/>
                  </a:lnTo>
                  <a:lnTo>
                    <a:pt x="211" y="314"/>
                  </a:lnTo>
                  <a:lnTo>
                    <a:pt x="216" y="319"/>
                  </a:lnTo>
                  <a:lnTo>
                    <a:pt x="216" y="364"/>
                  </a:lnTo>
                  <a:lnTo>
                    <a:pt x="201" y="369"/>
                  </a:lnTo>
                  <a:lnTo>
                    <a:pt x="185" y="375"/>
                  </a:lnTo>
                  <a:lnTo>
                    <a:pt x="171" y="380"/>
                  </a:lnTo>
                  <a:lnTo>
                    <a:pt x="156" y="384"/>
                  </a:lnTo>
                  <a:lnTo>
                    <a:pt x="130" y="393"/>
                  </a:lnTo>
                  <a:lnTo>
                    <a:pt x="106" y="401"/>
                  </a:lnTo>
                  <a:lnTo>
                    <a:pt x="84" y="410"/>
                  </a:lnTo>
                  <a:lnTo>
                    <a:pt x="63" y="419"/>
                  </a:lnTo>
                  <a:lnTo>
                    <a:pt x="47" y="428"/>
                  </a:lnTo>
                  <a:lnTo>
                    <a:pt x="32" y="438"/>
                  </a:lnTo>
                  <a:lnTo>
                    <a:pt x="26" y="443"/>
                  </a:lnTo>
                  <a:lnTo>
                    <a:pt x="22" y="448"/>
                  </a:lnTo>
                  <a:lnTo>
                    <a:pt x="18" y="455"/>
                  </a:lnTo>
                  <a:lnTo>
                    <a:pt x="16" y="460"/>
                  </a:lnTo>
                  <a:lnTo>
                    <a:pt x="11" y="479"/>
                  </a:lnTo>
                  <a:lnTo>
                    <a:pt x="7" y="499"/>
                  </a:lnTo>
                  <a:lnTo>
                    <a:pt x="4" y="520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8"/>
                  </a:lnTo>
                  <a:lnTo>
                    <a:pt x="0" y="594"/>
                  </a:lnTo>
                  <a:lnTo>
                    <a:pt x="3" y="597"/>
                  </a:lnTo>
                  <a:lnTo>
                    <a:pt x="7" y="600"/>
                  </a:lnTo>
                  <a:lnTo>
                    <a:pt x="12" y="601"/>
                  </a:lnTo>
                  <a:lnTo>
                    <a:pt x="442" y="601"/>
                  </a:lnTo>
                  <a:lnTo>
                    <a:pt x="535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70">
              <a:extLst>
                <a:ext uri="{FF2B5EF4-FFF2-40B4-BE49-F238E27FC236}">
                  <a16:creationId xmlns:a16="http://schemas.microsoft.com/office/drawing/2014/main" id="{7D51373A-9EE7-4874-9BAA-14AA272F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638" y="5032375"/>
              <a:ext cx="30162" cy="30163"/>
            </a:xfrm>
            <a:custGeom>
              <a:avLst/>
              <a:gdLst>
                <a:gd name="T0" fmla="*/ 22 w 76"/>
                <a:gd name="T1" fmla="*/ 0 h 77"/>
                <a:gd name="T2" fmla="*/ 0 w 76"/>
                <a:gd name="T3" fmla="*/ 77 h 77"/>
                <a:gd name="T4" fmla="*/ 76 w 76"/>
                <a:gd name="T5" fmla="*/ 55 h 77"/>
                <a:gd name="T6" fmla="*/ 22 w 76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7">
                  <a:moveTo>
                    <a:pt x="22" y="0"/>
                  </a:moveTo>
                  <a:lnTo>
                    <a:pt x="0" y="77"/>
                  </a:lnTo>
                  <a:lnTo>
                    <a:pt x="76" y="55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71">
              <a:extLst>
                <a:ext uri="{FF2B5EF4-FFF2-40B4-BE49-F238E27FC236}">
                  <a16:creationId xmlns:a16="http://schemas.microsoft.com/office/drawing/2014/main" id="{00696820-26F5-4A4B-9C5F-FB4317D07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4949825"/>
              <a:ext cx="44450" cy="42863"/>
            </a:xfrm>
            <a:custGeom>
              <a:avLst/>
              <a:gdLst>
                <a:gd name="T0" fmla="*/ 0 w 109"/>
                <a:gd name="T1" fmla="*/ 42 h 108"/>
                <a:gd name="T2" fmla="*/ 66 w 109"/>
                <a:gd name="T3" fmla="*/ 108 h 108"/>
                <a:gd name="T4" fmla="*/ 109 w 109"/>
                <a:gd name="T5" fmla="*/ 64 h 108"/>
                <a:gd name="T6" fmla="*/ 44 w 109"/>
                <a:gd name="T7" fmla="*/ 0 h 108"/>
                <a:gd name="T8" fmla="*/ 0 w 109"/>
                <a:gd name="T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8">
                  <a:moveTo>
                    <a:pt x="0" y="42"/>
                  </a:moveTo>
                  <a:lnTo>
                    <a:pt x="66" y="108"/>
                  </a:lnTo>
                  <a:lnTo>
                    <a:pt x="109" y="64"/>
                  </a:lnTo>
                  <a:lnTo>
                    <a:pt x="44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72">
              <a:extLst>
                <a:ext uri="{FF2B5EF4-FFF2-40B4-BE49-F238E27FC236}">
                  <a16:creationId xmlns:a16="http://schemas.microsoft.com/office/drawing/2014/main" id="{DA6FAC57-ADBD-41ED-B22D-D224C0F5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0925" y="4973638"/>
              <a:ext cx="74612" cy="74613"/>
            </a:xfrm>
            <a:custGeom>
              <a:avLst/>
              <a:gdLst>
                <a:gd name="T0" fmla="*/ 191 w 191"/>
                <a:gd name="T1" fmla="*/ 65 h 190"/>
                <a:gd name="T2" fmla="*/ 125 w 191"/>
                <a:gd name="T3" fmla="*/ 0 h 190"/>
                <a:gd name="T4" fmla="*/ 0 w 191"/>
                <a:gd name="T5" fmla="*/ 126 h 190"/>
                <a:gd name="T6" fmla="*/ 64 w 191"/>
                <a:gd name="T7" fmla="*/ 190 h 190"/>
                <a:gd name="T8" fmla="*/ 191 w 191"/>
                <a:gd name="T9" fmla="*/ 6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191" y="65"/>
                  </a:moveTo>
                  <a:lnTo>
                    <a:pt x="125" y="0"/>
                  </a:lnTo>
                  <a:lnTo>
                    <a:pt x="0" y="126"/>
                  </a:lnTo>
                  <a:lnTo>
                    <a:pt x="64" y="190"/>
                  </a:lnTo>
                  <a:lnTo>
                    <a:pt x="1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161C454-AD77-1F03-ECAC-9E219CD78AAA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6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1224" y="841409"/>
            <a:ext cx="10369550" cy="463557"/>
          </a:xfrm>
        </p:spPr>
        <p:txBody>
          <a:bodyPr/>
          <a:lstStyle/>
          <a:p>
            <a:r>
              <a:rPr lang="en-US" dirty="0"/>
              <a:t>Online consumers nowadays are heated!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CE41C-1A83-4450-9773-4DC4C2B12D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9869" y="1645423"/>
            <a:ext cx="3897687" cy="5200726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EE4ADC43-0C01-4AE0-8AA1-581345426162}"/>
              </a:ext>
            </a:extLst>
          </p:cNvPr>
          <p:cNvSpPr/>
          <p:nvPr/>
        </p:nvSpPr>
        <p:spPr>
          <a:xfrm rot="5400000">
            <a:off x="6624776" y="3121871"/>
            <a:ext cx="120301" cy="123142"/>
          </a:xfrm>
          <a:prstGeom prst="rtTriangle">
            <a:avLst/>
          </a:prstGeom>
          <a:gradFill>
            <a:gsLst>
              <a:gs pos="0">
                <a:srgbClr val="364986"/>
              </a:gs>
              <a:gs pos="100000">
                <a:srgbClr val="D7D2E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0DE35-FA97-4C6A-BC8F-8F0F0AE80D3F}"/>
              </a:ext>
            </a:extLst>
          </p:cNvPr>
          <p:cNvSpPr/>
          <p:nvPr/>
        </p:nvSpPr>
        <p:spPr>
          <a:xfrm>
            <a:off x="2168716" y="3320682"/>
            <a:ext cx="4577782" cy="1005613"/>
          </a:xfrm>
          <a:prstGeom prst="rect">
            <a:avLst/>
          </a:prstGeom>
          <a:solidFill>
            <a:srgbClr val="F5A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Lorem ipsum dolor sit amet, consectetur adipiscing elit, sed do eiusmod tempor incididunt ut labore et dolore magna aliqua.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E7D3D81-2F22-4228-A92D-135A93B0FB35}"/>
              </a:ext>
            </a:extLst>
          </p:cNvPr>
          <p:cNvSpPr/>
          <p:nvPr/>
        </p:nvSpPr>
        <p:spPr>
          <a:xfrm rot="5400000">
            <a:off x="6624776" y="4324875"/>
            <a:ext cx="120301" cy="123142"/>
          </a:xfrm>
          <a:prstGeom prst="rtTriangle">
            <a:avLst/>
          </a:prstGeom>
          <a:gradFill>
            <a:gsLst>
              <a:gs pos="0">
                <a:srgbClr val="F0792C"/>
              </a:gs>
              <a:gs pos="100000">
                <a:srgbClr val="F5AB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CC8CA8C-2BD7-4FE7-8857-EEBA88A1B7D2}"/>
              </a:ext>
            </a:extLst>
          </p:cNvPr>
          <p:cNvSpPr/>
          <p:nvPr/>
        </p:nvSpPr>
        <p:spPr>
          <a:xfrm rot="5400000">
            <a:off x="6624776" y="5527878"/>
            <a:ext cx="120301" cy="123142"/>
          </a:xfrm>
          <a:prstGeom prst="rtTriangle">
            <a:avLst/>
          </a:prstGeom>
          <a:gradFill>
            <a:gsLst>
              <a:gs pos="0">
                <a:srgbClr val="C00000"/>
              </a:gs>
              <a:gs pos="100000">
                <a:srgbClr val="FF83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77EBAAB-D964-421F-BF66-FC8E1700C63F}"/>
              </a:ext>
            </a:extLst>
          </p:cNvPr>
          <p:cNvSpPr/>
          <p:nvPr/>
        </p:nvSpPr>
        <p:spPr>
          <a:xfrm rot="8100000">
            <a:off x="7269463" y="2182881"/>
            <a:ext cx="689282" cy="689282"/>
          </a:xfrm>
          <a:prstGeom prst="teardrop">
            <a:avLst/>
          </a:prstGeom>
          <a:solidFill>
            <a:srgbClr val="CFA160"/>
          </a:solidFill>
          <a:ln w="317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F74EF7-DFDE-461E-B30F-077C283E070F}"/>
              </a:ext>
            </a:extLst>
          </p:cNvPr>
          <p:cNvSpPr/>
          <p:nvPr/>
        </p:nvSpPr>
        <p:spPr>
          <a:xfrm>
            <a:off x="7344066" y="2257484"/>
            <a:ext cx="540075" cy="540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4D4BFB40-A7D4-487E-9125-A978B7DA62AE}"/>
              </a:ext>
            </a:extLst>
          </p:cNvPr>
          <p:cNvSpPr/>
          <p:nvPr/>
        </p:nvSpPr>
        <p:spPr>
          <a:xfrm rot="8100000">
            <a:off x="7269464" y="3396744"/>
            <a:ext cx="689282" cy="689282"/>
          </a:xfrm>
          <a:prstGeom prst="teardrop">
            <a:avLst/>
          </a:prstGeom>
          <a:solidFill>
            <a:srgbClr val="CFA160"/>
          </a:solidFill>
          <a:ln w="317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11CECE-CCAA-4582-9305-D0773BA10DE3}"/>
              </a:ext>
            </a:extLst>
          </p:cNvPr>
          <p:cNvSpPr/>
          <p:nvPr/>
        </p:nvSpPr>
        <p:spPr>
          <a:xfrm>
            <a:off x="7344067" y="3471347"/>
            <a:ext cx="540075" cy="540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9127F521-0637-4830-9F6E-FC73B56D3BBD}"/>
              </a:ext>
            </a:extLst>
          </p:cNvPr>
          <p:cNvSpPr/>
          <p:nvPr/>
        </p:nvSpPr>
        <p:spPr>
          <a:xfrm rot="8100000">
            <a:off x="7269464" y="4599275"/>
            <a:ext cx="689282" cy="689282"/>
          </a:xfrm>
          <a:prstGeom prst="teardrop">
            <a:avLst/>
          </a:prstGeom>
          <a:solidFill>
            <a:srgbClr val="CFA160"/>
          </a:solidFill>
          <a:ln w="317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1A99CE-CA1A-4CB3-BFAB-6B026A1C403B}"/>
              </a:ext>
            </a:extLst>
          </p:cNvPr>
          <p:cNvSpPr/>
          <p:nvPr/>
        </p:nvSpPr>
        <p:spPr>
          <a:xfrm>
            <a:off x="7344068" y="4673878"/>
            <a:ext cx="540075" cy="540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C32933-6826-4639-8586-EF104F459AA6}"/>
              </a:ext>
            </a:extLst>
          </p:cNvPr>
          <p:cNvGrpSpPr/>
          <p:nvPr/>
        </p:nvGrpSpPr>
        <p:grpSpPr>
          <a:xfrm>
            <a:off x="7501347" y="2428133"/>
            <a:ext cx="223782" cy="198777"/>
            <a:chOff x="7615238" y="793750"/>
            <a:chExt cx="284163" cy="252412"/>
          </a:xfrm>
          <a:solidFill>
            <a:srgbClr val="C00000"/>
          </a:solidFill>
        </p:grpSpPr>
        <p:sp>
          <p:nvSpPr>
            <p:cNvPr id="23" name="Freeform 299">
              <a:extLst>
                <a:ext uri="{FF2B5EF4-FFF2-40B4-BE49-F238E27FC236}">
                  <a16:creationId xmlns:a16="http://schemas.microsoft.com/office/drawing/2014/main" id="{005C5C26-C0DB-46DD-A102-532ABAD20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8" y="793750"/>
              <a:ext cx="284163" cy="252412"/>
            </a:xfrm>
            <a:custGeom>
              <a:avLst/>
              <a:gdLst>
                <a:gd name="T0" fmla="*/ 763 w 896"/>
                <a:gd name="T1" fmla="*/ 426 h 793"/>
                <a:gd name="T2" fmla="*/ 765 w 896"/>
                <a:gd name="T3" fmla="*/ 445 h 793"/>
                <a:gd name="T4" fmla="*/ 809 w 896"/>
                <a:gd name="T5" fmla="*/ 457 h 793"/>
                <a:gd name="T6" fmla="*/ 836 w 896"/>
                <a:gd name="T7" fmla="*/ 494 h 793"/>
                <a:gd name="T8" fmla="*/ 801 w 896"/>
                <a:gd name="T9" fmla="*/ 538 h 793"/>
                <a:gd name="T10" fmla="*/ 735 w 896"/>
                <a:gd name="T11" fmla="*/ 546 h 793"/>
                <a:gd name="T12" fmla="*/ 737 w 896"/>
                <a:gd name="T13" fmla="*/ 564 h 793"/>
                <a:gd name="T14" fmla="*/ 768 w 896"/>
                <a:gd name="T15" fmla="*/ 571 h 793"/>
                <a:gd name="T16" fmla="*/ 791 w 896"/>
                <a:gd name="T17" fmla="*/ 602 h 793"/>
                <a:gd name="T18" fmla="*/ 781 w 896"/>
                <a:gd name="T19" fmla="*/ 636 h 793"/>
                <a:gd name="T20" fmla="*/ 699 w 896"/>
                <a:gd name="T21" fmla="*/ 644 h 793"/>
                <a:gd name="T22" fmla="*/ 688 w 896"/>
                <a:gd name="T23" fmla="*/ 658 h 793"/>
                <a:gd name="T24" fmla="*/ 699 w 896"/>
                <a:gd name="T25" fmla="*/ 673 h 793"/>
                <a:gd name="T26" fmla="*/ 741 w 896"/>
                <a:gd name="T27" fmla="*/ 687 h 793"/>
                <a:gd name="T28" fmla="*/ 743 w 896"/>
                <a:gd name="T29" fmla="*/ 723 h 793"/>
                <a:gd name="T30" fmla="*/ 442 w 896"/>
                <a:gd name="T31" fmla="*/ 733 h 793"/>
                <a:gd name="T32" fmla="*/ 273 w 896"/>
                <a:gd name="T33" fmla="*/ 702 h 793"/>
                <a:gd name="T34" fmla="*/ 246 w 896"/>
                <a:gd name="T35" fmla="*/ 392 h 793"/>
                <a:gd name="T36" fmla="*/ 348 w 896"/>
                <a:gd name="T37" fmla="*/ 316 h 793"/>
                <a:gd name="T38" fmla="*/ 425 w 896"/>
                <a:gd name="T39" fmla="*/ 208 h 793"/>
                <a:gd name="T40" fmla="*/ 460 w 896"/>
                <a:gd name="T41" fmla="*/ 107 h 793"/>
                <a:gd name="T42" fmla="*/ 472 w 896"/>
                <a:gd name="T43" fmla="*/ 40 h 793"/>
                <a:gd name="T44" fmla="*/ 513 w 896"/>
                <a:gd name="T45" fmla="*/ 39 h 793"/>
                <a:gd name="T46" fmla="*/ 550 w 896"/>
                <a:gd name="T47" fmla="*/ 118 h 793"/>
                <a:gd name="T48" fmla="*/ 516 w 896"/>
                <a:gd name="T49" fmla="*/ 276 h 793"/>
                <a:gd name="T50" fmla="*/ 516 w 896"/>
                <a:gd name="T51" fmla="*/ 313 h 793"/>
                <a:gd name="T52" fmla="*/ 853 w 896"/>
                <a:gd name="T53" fmla="*/ 329 h 793"/>
                <a:gd name="T54" fmla="*/ 861 w 896"/>
                <a:gd name="T55" fmla="*/ 389 h 793"/>
                <a:gd name="T56" fmla="*/ 833 w 896"/>
                <a:gd name="T57" fmla="*/ 417 h 793"/>
                <a:gd name="T58" fmla="*/ 179 w 896"/>
                <a:gd name="T59" fmla="*/ 345 h 793"/>
                <a:gd name="T60" fmla="*/ 893 w 896"/>
                <a:gd name="T61" fmla="*/ 337 h 793"/>
                <a:gd name="T62" fmla="*/ 863 w 896"/>
                <a:gd name="T63" fmla="*/ 298 h 793"/>
                <a:gd name="T64" fmla="*/ 544 w 896"/>
                <a:gd name="T65" fmla="*/ 285 h 793"/>
                <a:gd name="T66" fmla="*/ 580 w 896"/>
                <a:gd name="T67" fmla="*/ 123 h 793"/>
                <a:gd name="T68" fmla="*/ 555 w 896"/>
                <a:gd name="T69" fmla="*/ 40 h 793"/>
                <a:gd name="T70" fmla="*/ 513 w 896"/>
                <a:gd name="T71" fmla="*/ 5 h 793"/>
                <a:gd name="T72" fmla="*/ 470 w 896"/>
                <a:gd name="T73" fmla="*/ 6 h 793"/>
                <a:gd name="T74" fmla="*/ 441 w 896"/>
                <a:gd name="T75" fmla="*/ 35 h 793"/>
                <a:gd name="T76" fmla="*/ 432 w 896"/>
                <a:gd name="T77" fmla="*/ 91 h 793"/>
                <a:gd name="T78" fmla="*/ 398 w 896"/>
                <a:gd name="T79" fmla="*/ 194 h 793"/>
                <a:gd name="T80" fmla="*/ 280 w 896"/>
                <a:gd name="T81" fmla="*/ 337 h 793"/>
                <a:gd name="T82" fmla="*/ 209 w 896"/>
                <a:gd name="T83" fmla="*/ 330 h 793"/>
                <a:gd name="T84" fmla="*/ 197 w 896"/>
                <a:gd name="T85" fmla="*/ 315 h 793"/>
                <a:gd name="T86" fmla="*/ 2 w 896"/>
                <a:gd name="T87" fmla="*/ 321 h 793"/>
                <a:gd name="T88" fmla="*/ 2 w 896"/>
                <a:gd name="T89" fmla="*/ 786 h 793"/>
                <a:gd name="T90" fmla="*/ 197 w 896"/>
                <a:gd name="T91" fmla="*/ 793 h 793"/>
                <a:gd name="T92" fmla="*/ 209 w 896"/>
                <a:gd name="T93" fmla="*/ 778 h 793"/>
                <a:gd name="T94" fmla="*/ 383 w 896"/>
                <a:gd name="T95" fmla="*/ 758 h 793"/>
                <a:gd name="T96" fmla="*/ 743 w 896"/>
                <a:gd name="T97" fmla="*/ 760 h 793"/>
                <a:gd name="T98" fmla="*/ 771 w 896"/>
                <a:gd name="T99" fmla="*/ 735 h 793"/>
                <a:gd name="T100" fmla="*/ 768 w 896"/>
                <a:gd name="T101" fmla="*/ 672 h 793"/>
                <a:gd name="T102" fmla="*/ 821 w 896"/>
                <a:gd name="T103" fmla="*/ 625 h 793"/>
                <a:gd name="T104" fmla="*/ 831 w 896"/>
                <a:gd name="T105" fmla="*/ 556 h 793"/>
                <a:gd name="T106" fmla="*/ 866 w 896"/>
                <a:gd name="T107" fmla="*/ 501 h 793"/>
                <a:gd name="T108" fmla="*/ 853 w 896"/>
                <a:gd name="T109" fmla="*/ 456 h 793"/>
                <a:gd name="T110" fmla="*/ 872 w 896"/>
                <a:gd name="T111" fmla="*/ 427 h 793"/>
                <a:gd name="T112" fmla="*/ 896 w 896"/>
                <a:gd name="T113" fmla="*/ 36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6" h="793">
                  <a:moveTo>
                    <a:pt x="821" y="420"/>
                  </a:moveTo>
                  <a:lnTo>
                    <a:pt x="774" y="420"/>
                  </a:lnTo>
                  <a:lnTo>
                    <a:pt x="772" y="420"/>
                  </a:lnTo>
                  <a:lnTo>
                    <a:pt x="769" y="421"/>
                  </a:lnTo>
                  <a:lnTo>
                    <a:pt x="767" y="422"/>
                  </a:lnTo>
                  <a:lnTo>
                    <a:pt x="765" y="424"/>
                  </a:lnTo>
                  <a:lnTo>
                    <a:pt x="763" y="426"/>
                  </a:lnTo>
                  <a:lnTo>
                    <a:pt x="762" y="428"/>
                  </a:lnTo>
                  <a:lnTo>
                    <a:pt x="760" y="431"/>
                  </a:lnTo>
                  <a:lnTo>
                    <a:pt x="760" y="435"/>
                  </a:lnTo>
                  <a:lnTo>
                    <a:pt x="760" y="437"/>
                  </a:lnTo>
                  <a:lnTo>
                    <a:pt x="762" y="440"/>
                  </a:lnTo>
                  <a:lnTo>
                    <a:pt x="763" y="442"/>
                  </a:lnTo>
                  <a:lnTo>
                    <a:pt x="765" y="445"/>
                  </a:lnTo>
                  <a:lnTo>
                    <a:pt x="767" y="446"/>
                  </a:lnTo>
                  <a:lnTo>
                    <a:pt x="769" y="448"/>
                  </a:lnTo>
                  <a:lnTo>
                    <a:pt x="772" y="448"/>
                  </a:lnTo>
                  <a:lnTo>
                    <a:pt x="774" y="450"/>
                  </a:lnTo>
                  <a:lnTo>
                    <a:pt x="787" y="451"/>
                  </a:lnTo>
                  <a:lnTo>
                    <a:pt x="798" y="453"/>
                  </a:lnTo>
                  <a:lnTo>
                    <a:pt x="809" y="457"/>
                  </a:lnTo>
                  <a:lnTo>
                    <a:pt x="818" y="463"/>
                  </a:lnTo>
                  <a:lnTo>
                    <a:pt x="826" y="470"/>
                  </a:lnTo>
                  <a:lnTo>
                    <a:pt x="832" y="477"/>
                  </a:lnTo>
                  <a:lnTo>
                    <a:pt x="834" y="482"/>
                  </a:lnTo>
                  <a:lnTo>
                    <a:pt x="835" y="486"/>
                  </a:lnTo>
                  <a:lnTo>
                    <a:pt x="836" y="490"/>
                  </a:lnTo>
                  <a:lnTo>
                    <a:pt x="836" y="494"/>
                  </a:lnTo>
                  <a:lnTo>
                    <a:pt x="836" y="503"/>
                  </a:lnTo>
                  <a:lnTo>
                    <a:pt x="833" y="510"/>
                  </a:lnTo>
                  <a:lnTo>
                    <a:pt x="829" y="518"/>
                  </a:lnTo>
                  <a:lnTo>
                    <a:pt x="824" y="525"/>
                  </a:lnTo>
                  <a:lnTo>
                    <a:pt x="816" y="531"/>
                  </a:lnTo>
                  <a:lnTo>
                    <a:pt x="809" y="535"/>
                  </a:lnTo>
                  <a:lnTo>
                    <a:pt x="801" y="538"/>
                  </a:lnTo>
                  <a:lnTo>
                    <a:pt x="793" y="539"/>
                  </a:lnTo>
                  <a:lnTo>
                    <a:pt x="748" y="539"/>
                  </a:lnTo>
                  <a:lnTo>
                    <a:pt x="744" y="539"/>
                  </a:lnTo>
                  <a:lnTo>
                    <a:pt x="741" y="540"/>
                  </a:lnTo>
                  <a:lnTo>
                    <a:pt x="739" y="542"/>
                  </a:lnTo>
                  <a:lnTo>
                    <a:pt x="737" y="544"/>
                  </a:lnTo>
                  <a:lnTo>
                    <a:pt x="735" y="546"/>
                  </a:lnTo>
                  <a:lnTo>
                    <a:pt x="734" y="548"/>
                  </a:lnTo>
                  <a:lnTo>
                    <a:pt x="733" y="551"/>
                  </a:lnTo>
                  <a:lnTo>
                    <a:pt x="733" y="554"/>
                  </a:lnTo>
                  <a:lnTo>
                    <a:pt x="733" y="556"/>
                  </a:lnTo>
                  <a:lnTo>
                    <a:pt x="734" y="560"/>
                  </a:lnTo>
                  <a:lnTo>
                    <a:pt x="735" y="562"/>
                  </a:lnTo>
                  <a:lnTo>
                    <a:pt x="737" y="564"/>
                  </a:lnTo>
                  <a:lnTo>
                    <a:pt x="739" y="566"/>
                  </a:lnTo>
                  <a:lnTo>
                    <a:pt x="741" y="567"/>
                  </a:lnTo>
                  <a:lnTo>
                    <a:pt x="744" y="568"/>
                  </a:lnTo>
                  <a:lnTo>
                    <a:pt x="748" y="569"/>
                  </a:lnTo>
                  <a:lnTo>
                    <a:pt x="755" y="569"/>
                  </a:lnTo>
                  <a:lnTo>
                    <a:pt x="762" y="570"/>
                  </a:lnTo>
                  <a:lnTo>
                    <a:pt x="768" y="571"/>
                  </a:lnTo>
                  <a:lnTo>
                    <a:pt x="773" y="575"/>
                  </a:lnTo>
                  <a:lnTo>
                    <a:pt x="778" y="577"/>
                  </a:lnTo>
                  <a:lnTo>
                    <a:pt x="781" y="580"/>
                  </a:lnTo>
                  <a:lnTo>
                    <a:pt x="784" y="583"/>
                  </a:lnTo>
                  <a:lnTo>
                    <a:pt x="786" y="587"/>
                  </a:lnTo>
                  <a:lnTo>
                    <a:pt x="789" y="595"/>
                  </a:lnTo>
                  <a:lnTo>
                    <a:pt x="791" y="602"/>
                  </a:lnTo>
                  <a:lnTo>
                    <a:pt x="791" y="609"/>
                  </a:lnTo>
                  <a:lnTo>
                    <a:pt x="793" y="613"/>
                  </a:lnTo>
                  <a:lnTo>
                    <a:pt x="791" y="619"/>
                  </a:lnTo>
                  <a:lnTo>
                    <a:pt x="790" y="623"/>
                  </a:lnTo>
                  <a:lnTo>
                    <a:pt x="789" y="627"/>
                  </a:lnTo>
                  <a:lnTo>
                    <a:pt x="786" y="630"/>
                  </a:lnTo>
                  <a:lnTo>
                    <a:pt x="781" y="636"/>
                  </a:lnTo>
                  <a:lnTo>
                    <a:pt x="773" y="639"/>
                  </a:lnTo>
                  <a:lnTo>
                    <a:pt x="766" y="641"/>
                  </a:lnTo>
                  <a:lnTo>
                    <a:pt x="758" y="643"/>
                  </a:lnTo>
                  <a:lnTo>
                    <a:pt x="752" y="643"/>
                  </a:lnTo>
                  <a:lnTo>
                    <a:pt x="748" y="643"/>
                  </a:lnTo>
                  <a:lnTo>
                    <a:pt x="703" y="643"/>
                  </a:lnTo>
                  <a:lnTo>
                    <a:pt x="699" y="644"/>
                  </a:lnTo>
                  <a:lnTo>
                    <a:pt x="696" y="645"/>
                  </a:lnTo>
                  <a:lnTo>
                    <a:pt x="694" y="646"/>
                  </a:lnTo>
                  <a:lnTo>
                    <a:pt x="692" y="648"/>
                  </a:lnTo>
                  <a:lnTo>
                    <a:pt x="690" y="651"/>
                  </a:lnTo>
                  <a:lnTo>
                    <a:pt x="689" y="653"/>
                  </a:lnTo>
                  <a:lnTo>
                    <a:pt x="688" y="656"/>
                  </a:lnTo>
                  <a:lnTo>
                    <a:pt x="688" y="658"/>
                  </a:lnTo>
                  <a:lnTo>
                    <a:pt x="688" y="661"/>
                  </a:lnTo>
                  <a:lnTo>
                    <a:pt x="689" y="664"/>
                  </a:lnTo>
                  <a:lnTo>
                    <a:pt x="690" y="667"/>
                  </a:lnTo>
                  <a:lnTo>
                    <a:pt x="692" y="669"/>
                  </a:lnTo>
                  <a:lnTo>
                    <a:pt x="694" y="671"/>
                  </a:lnTo>
                  <a:lnTo>
                    <a:pt x="696" y="672"/>
                  </a:lnTo>
                  <a:lnTo>
                    <a:pt x="699" y="673"/>
                  </a:lnTo>
                  <a:lnTo>
                    <a:pt x="703" y="673"/>
                  </a:lnTo>
                  <a:lnTo>
                    <a:pt x="707" y="674"/>
                  </a:lnTo>
                  <a:lnTo>
                    <a:pt x="713" y="674"/>
                  </a:lnTo>
                  <a:lnTo>
                    <a:pt x="721" y="675"/>
                  </a:lnTo>
                  <a:lnTo>
                    <a:pt x="728" y="678"/>
                  </a:lnTo>
                  <a:lnTo>
                    <a:pt x="736" y="682"/>
                  </a:lnTo>
                  <a:lnTo>
                    <a:pt x="741" y="687"/>
                  </a:lnTo>
                  <a:lnTo>
                    <a:pt x="744" y="690"/>
                  </a:lnTo>
                  <a:lnTo>
                    <a:pt x="745" y="694"/>
                  </a:lnTo>
                  <a:lnTo>
                    <a:pt x="747" y="699"/>
                  </a:lnTo>
                  <a:lnTo>
                    <a:pt x="748" y="703"/>
                  </a:lnTo>
                  <a:lnTo>
                    <a:pt x="747" y="712"/>
                  </a:lnTo>
                  <a:lnTo>
                    <a:pt x="745" y="718"/>
                  </a:lnTo>
                  <a:lnTo>
                    <a:pt x="743" y="723"/>
                  </a:lnTo>
                  <a:lnTo>
                    <a:pt x="741" y="727"/>
                  </a:lnTo>
                  <a:lnTo>
                    <a:pt x="737" y="730"/>
                  </a:lnTo>
                  <a:lnTo>
                    <a:pt x="732" y="732"/>
                  </a:lnTo>
                  <a:lnTo>
                    <a:pt x="725" y="733"/>
                  </a:lnTo>
                  <a:lnTo>
                    <a:pt x="718" y="733"/>
                  </a:lnTo>
                  <a:lnTo>
                    <a:pt x="463" y="733"/>
                  </a:lnTo>
                  <a:lnTo>
                    <a:pt x="442" y="733"/>
                  </a:lnTo>
                  <a:lnTo>
                    <a:pt x="421" y="732"/>
                  </a:lnTo>
                  <a:lnTo>
                    <a:pt x="403" y="730"/>
                  </a:lnTo>
                  <a:lnTo>
                    <a:pt x="386" y="728"/>
                  </a:lnTo>
                  <a:lnTo>
                    <a:pt x="354" y="721"/>
                  </a:lnTo>
                  <a:lnTo>
                    <a:pt x="322" y="714"/>
                  </a:lnTo>
                  <a:lnTo>
                    <a:pt x="298" y="708"/>
                  </a:lnTo>
                  <a:lnTo>
                    <a:pt x="273" y="702"/>
                  </a:lnTo>
                  <a:lnTo>
                    <a:pt x="243" y="697"/>
                  </a:lnTo>
                  <a:lnTo>
                    <a:pt x="209" y="690"/>
                  </a:lnTo>
                  <a:lnTo>
                    <a:pt x="209" y="404"/>
                  </a:lnTo>
                  <a:lnTo>
                    <a:pt x="218" y="401"/>
                  </a:lnTo>
                  <a:lnTo>
                    <a:pt x="227" y="399"/>
                  </a:lnTo>
                  <a:lnTo>
                    <a:pt x="236" y="396"/>
                  </a:lnTo>
                  <a:lnTo>
                    <a:pt x="246" y="392"/>
                  </a:lnTo>
                  <a:lnTo>
                    <a:pt x="257" y="386"/>
                  </a:lnTo>
                  <a:lnTo>
                    <a:pt x="266" y="381"/>
                  </a:lnTo>
                  <a:lnTo>
                    <a:pt x="276" y="376"/>
                  </a:lnTo>
                  <a:lnTo>
                    <a:pt x="287" y="368"/>
                  </a:lnTo>
                  <a:lnTo>
                    <a:pt x="307" y="353"/>
                  </a:lnTo>
                  <a:lnTo>
                    <a:pt x="327" y="335"/>
                  </a:lnTo>
                  <a:lnTo>
                    <a:pt x="348" y="316"/>
                  </a:lnTo>
                  <a:lnTo>
                    <a:pt x="367" y="293"/>
                  </a:lnTo>
                  <a:lnTo>
                    <a:pt x="379" y="279"/>
                  </a:lnTo>
                  <a:lnTo>
                    <a:pt x="389" y="266"/>
                  </a:lnTo>
                  <a:lnTo>
                    <a:pt x="399" y="252"/>
                  </a:lnTo>
                  <a:lnTo>
                    <a:pt x="408" y="237"/>
                  </a:lnTo>
                  <a:lnTo>
                    <a:pt x="416" y="223"/>
                  </a:lnTo>
                  <a:lnTo>
                    <a:pt x="425" y="208"/>
                  </a:lnTo>
                  <a:lnTo>
                    <a:pt x="431" y="194"/>
                  </a:lnTo>
                  <a:lnTo>
                    <a:pt x="439" y="179"/>
                  </a:lnTo>
                  <a:lnTo>
                    <a:pt x="444" y="164"/>
                  </a:lnTo>
                  <a:lnTo>
                    <a:pt x="449" y="150"/>
                  </a:lnTo>
                  <a:lnTo>
                    <a:pt x="454" y="135"/>
                  </a:lnTo>
                  <a:lnTo>
                    <a:pt x="457" y="121"/>
                  </a:lnTo>
                  <a:lnTo>
                    <a:pt x="460" y="107"/>
                  </a:lnTo>
                  <a:lnTo>
                    <a:pt x="461" y="92"/>
                  </a:lnTo>
                  <a:lnTo>
                    <a:pt x="463" y="78"/>
                  </a:lnTo>
                  <a:lnTo>
                    <a:pt x="463" y="66"/>
                  </a:lnTo>
                  <a:lnTo>
                    <a:pt x="464" y="58"/>
                  </a:lnTo>
                  <a:lnTo>
                    <a:pt x="465" y="52"/>
                  </a:lnTo>
                  <a:lnTo>
                    <a:pt x="467" y="45"/>
                  </a:lnTo>
                  <a:lnTo>
                    <a:pt x="472" y="40"/>
                  </a:lnTo>
                  <a:lnTo>
                    <a:pt x="476" y="37"/>
                  </a:lnTo>
                  <a:lnTo>
                    <a:pt x="480" y="34"/>
                  </a:lnTo>
                  <a:lnTo>
                    <a:pt x="487" y="31"/>
                  </a:lnTo>
                  <a:lnTo>
                    <a:pt x="492" y="30"/>
                  </a:lnTo>
                  <a:lnTo>
                    <a:pt x="500" y="31"/>
                  </a:lnTo>
                  <a:lnTo>
                    <a:pt x="506" y="34"/>
                  </a:lnTo>
                  <a:lnTo>
                    <a:pt x="513" y="39"/>
                  </a:lnTo>
                  <a:lnTo>
                    <a:pt x="521" y="45"/>
                  </a:lnTo>
                  <a:lnTo>
                    <a:pt x="528" y="54"/>
                  </a:lnTo>
                  <a:lnTo>
                    <a:pt x="535" y="66"/>
                  </a:lnTo>
                  <a:lnTo>
                    <a:pt x="541" y="79"/>
                  </a:lnTo>
                  <a:lnTo>
                    <a:pt x="547" y="97"/>
                  </a:lnTo>
                  <a:lnTo>
                    <a:pt x="549" y="106"/>
                  </a:lnTo>
                  <a:lnTo>
                    <a:pt x="550" y="118"/>
                  </a:lnTo>
                  <a:lnTo>
                    <a:pt x="550" y="130"/>
                  </a:lnTo>
                  <a:lnTo>
                    <a:pt x="549" y="144"/>
                  </a:lnTo>
                  <a:lnTo>
                    <a:pt x="546" y="171"/>
                  </a:lnTo>
                  <a:lnTo>
                    <a:pt x="539" y="200"/>
                  </a:lnTo>
                  <a:lnTo>
                    <a:pt x="532" y="228"/>
                  </a:lnTo>
                  <a:lnTo>
                    <a:pt x="523" y="255"/>
                  </a:lnTo>
                  <a:lnTo>
                    <a:pt x="516" y="276"/>
                  </a:lnTo>
                  <a:lnTo>
                    <a:pt x="509" y="294"/>
                  </a:lnTo>
                  <a:lnTo>
                    <a:pt x="508" y="298"/>
                  </a:lnTo>
                  <a:lnTo>
                    <a:pt x="508" y="301"/>
                  </a:lnTo>
                  <a:lnTo>
                    <a:pt x="509" y="305"/>
                  </a:lnTo>
                  <a:lnTo>
                    <a:pt x="510" y="308"/>
                  </a:lnTo>
                  <a:lnTo>
                    <a:pt x="513" y="310"/>
                  </a:lnTo>
                  <a:lnTo>
                    <a:pt x="516" y="313"/>
                  </a:lnTo>
                  <a:lnTo>
                    <a:pt x="519" y="314"/>
                  </a:lnTo>
                  <a:lnTo>
                    <a:pt x="523" y="315"/>
                  </a:lnTo>
                  <a:lnTo>
                    <a:pt x="821" y="315"/>
                  </a:lnTo>
                  <a:lnTo>
                    <a:pt x="830" y="316"/>
                  </a:lnTo>
                  <a:lnTo>
                    <a:pt x="839" y="318"/>
                  </a:lnTo>
                  <a:lnTo>
                    <a:pt x="846" y="322"/>
                  </a:lnTo>
                  <a:lnTo>
                    <a:pt x="853" y="329"/>
                  </a:lnTo>
                  <a:lnTo>
                    <a:pt x="859" y="335"/>
                  </a:lnTo>
                  <a:lnTo>
                    <a:pt x="863" y="343"/>
                  </a:lnTo>
                  <a:lnTo>
                    <a:pt x="866" y="351"/>
                  </a:lnTo>
                  <a:lnTo>
                    <a:pt x="866" y="360"/>
                  </a:lnTo>
                  <a:lnTo>
                    <a:pt x="866" y="369"/>
                  </a:lnTo>
                  <a:lnTo>
                    <a:pt x="864" y="379"/>
                  </a:lnTo>
                  <a:lnTo>
                    <a:pt x="861" y="389"/>
                  </a:lnTo>
                  <a:lnTo>
                    <a:pt x="856" y="398"/>
                  </a:lnTo>
                  <a:lnTo>
                    <a:pt x="852" y="402"/>
                  </a:lnTo>
                  <a:lnTo>
                    <a:pt x="849" y="407"/>
                  </a:lnTo>
                  <a:lnTo>
                    <a:pt x="846" y="410"/>
                  </a:lnTo>
                  <a:lnTo>
                    <a:pt x="842" y="413"/>
                  </a:lnTo>
                  <a:lnTo>
                    <a:pt x="837" y="415"/>
                  </a:lnTo>
                  <a:lnTo>
                    <a:pt x="833" y="417"/>
                  </a:lnTo>
                  <a:lnTo>
                    <a:pt x="828" y="419"/>
                  </a:lnTo>
                  <a:lnTo>
                    <a:pt x="821" y="420"/>
                  </a:lnTo>
                  <a:lnTo>
                    <a:pt x="821" y="420"/>
                  </a:lnTo>
                  <a:close/>
                  <a:moveTo>
                    <a:pt x="179" y="763"/>
                  </a:moveTo>
                  <a:lnTo>
                    <a:pt x="30" y="763"/>
                  </a:lnTo>
                  <a:lnTo>
                    <a:pt x="30" y="344"/>
                  </a:lnTo>
                  <a:lnTo>
                    <a:pt x="179" y="345"/>
                  </a:lnTo>
                  <a:lnTo>
                    <a:pt x="179" y="390"/>
                  </a:lnTo>
                  <a:lnTo>
                    <a:pt x="179" y="703"/>
                  </a:lnTo>
                  <a:lnTo>
                    <a:pt x="179" y="763"/>
                  </a:lnTo>
                  <a:close/>
                  <a:moveTo>
                    <a:pt x="896" y="360"/>
                  </a:moveTo>
                  <a:lnTo>
                    <a:pt x="896" y="352"/>
                  </a:lnTo>
                  <a:lnTo>
                    <a:pt x="895" y="345"/>
                  </a:lnTo>
                  <a:lnTo>
                    <a:pt x="893" y="337"/>
                  </a:lnTo>
                  <a:lnTo>
                    <a:pt x="891" y="331"/>
                  </a:lnTo>
                  <a:lnTo>
                    <a:pt x="888" y="324"/>
                  </a:lnTo>
                  <a:lnTo>
                    <a:pt x="883" y="318"/>
                  </a:lnTo>
                  <a:lnTo>
                    <a:pt x="879" y="313"/>
                  </a:lnTo>
                  <a:lnTo>
                    <a:pt x="874" y="307"/>
                  </a:lnTo>
                  <a:lnTo>
                    <a:pt x="868" y="302"/>
                  </a:lnTo>
                  <a:lnTo>
                    <a:pt x="863" y="298"/>
                  </a:lnTo>
                  <a:lnTo>
                    <a:pt x="857" y="294"/>
                  </a:lnTo>
                  <a:lnTo>
                    <a:pt x="850" y="291"/>
                  </a:lnTo>
                  <a:lnTo>
                    <a:pt x="844" y="288"/>
                  </a:lnTo>
                  <a:lnTo>
                    <a:pt x="836" y="286"/>
                  </a:lnTo>
                  <a:lnTo>
                    <a:pt x="829" y="285"/>
                  </a:lnTo>
                  <a:lnTo>
                    <a:pt x="821" y="285"/>
                  </a:lnTo>
                  <a:lnTo>
                    <a:pt x="544" y="285"/>
                  </a:lnTo>
                  <a:lnTo>
                    <a:pt x="551" y="267"/>
                  </a:lnTo>
                  <a:lnTo>
                    <a:pt x="558" y="244"/>
                  </a:lnTo>
                  <a:lnTo>
                    <a:pt x="566" y="219"/>
                  </a:lnTo>
                  <a:lnTo>
                    <a:pt x="572" y="192"/>
                  </a:lnTo>
                  <a:lnTo>
                    <a:pt x="577" y="164"/>
                  </a:lnTo>
                  <a:lnTo>
                    <a:pt x="580" y="136"/>
                  </a:lnTo>
                  <a:lnTo>
                    <a:pt x="580" y="123"/>
                  </a:lnTo>
                  <a:lnTo>
                    <a:pt x="580" y="111"/>
                  </a:lnTo>
                  <a:lnTo>
                    <a:pt x="578" y="99"/>
                  </a:lnTo>
                  <a:lnTo>
                    <a:pt x="575" y="88"/>
                  </a:lnTo>
                  <a:lnTo>
                    <a:pt x="571" y="74"/>
                  </a:lnTo>
                  <a:lnTo>
                    <a:pt x="566" y="61"/>
                  </a:lnTo>
                  <a:lnTo>
                    <a:pt x="560" y="50"/>
                  </a:lnTo>
                  <a:lnTo>
                    <a:pt x="555" y="40"/>
                  </a:lnTo>
                  <a:lnTo>
                    <a:pt x="549" y="31"/>
                  </a:lnTo>
                  <a:lnTo>
                    <a:pt x="543" y="25"/>
                  </a:lnTo>
                  <a:lnTo>
                    <a:pt x="537" y="19"/>
                  </a:lnTo>
                  <a:lnTo>
                    <a:pt x="531" y="14"/>
                  </a:lnTo>
                  <a:lnTo>
                    <a:pt x="524" y="10"/>
                  </a:lnTo>
                  <a:lnTo>
                    <a:pt x="519" y="7"/>
                  </a:lnTo>
                  <a:lnTo>
                    <a:pt x="513" y="5"/>
                  </a:lnTo>
                  <a:lnTo>
                    <a:pt x="508" y="2"/>
                  </a:lnTo>
                  <a:lnTo>
                    <a:pt x="498" y="1"/>
                  </a:lnTo>
                  <a:lnTo>
                    <a:pt x="492" y="0"/>
                  </a:lnTo>
                  <a:lnTo>
                    <a:pt x="486" y="1"/>
                  </a:lnTo>
                  <a:lnTo>
                    <a:pt x="480" y="1"/>
                  </a:lnTo>
                  <a:lnTo>
                    <a:pt x="475" y="4"/>
                  </a:lnTo>
                  <a:lnTo>
                    <a:pt x="470" y="6"/>
                  </a:lnTo>
                  <a:lnTo>
                    <a:pt x="464" y="8"/>
                  </a:lnTo>
                  <a:lnTo>
                    <a:pt x="459" y="11"/>
                  </a:lnTo>
                  <a:lnTo>
                    <a:pt x="455" y="15"/>
                  </a:lnTo>
                  <a:lnTo>
                    <a:pt x="450" y="20"/>
                  </a:lnTo>
                  <a:lnTo>
                    <a:pt x="446" y="24"/>
                  </a:lnTo>
                  <a:lnTo>
                    <a:pt x="443" y="29"/>
                  </a:lnTo>
                  <a:lnTo>
                    <a:pt x="441" y="35"/>
                  </a:lnTo>
                  <a:lnTo>
                    <a:pt x="437" y="40"/>
                  </a:lnTo>
                  <a:lnTo>
                    <a:pt x="435" y="46"/>
                  </a:lnTo>
                  <a:lnTo>
                    <a:pt x="434" y="52"/>
                  </a:lnTo>
                  <a:lnTo>
                    <a:pt x="433" y="58"/>
                  </a:lnTo>
                  <a:lnTo>
                    <a:pt x="433" y="66"/>
                  </a:lnTo>
                  <a:lnTo>
                    <a:pt x="433" y="78"/>
                  </a:lnTo>
                  <a:lnTo>
                    <a:pt x="432" y="91"/>
                  </a:lnTo>
                  <a:lnTo>
                    <a:pt x="430" y="104"/>
                  </a:lnTo>
                  <a:lnTo>
                    <a:pt x="427" y="117"/>
                  </a:lnTo>
                  <a:lnTo>
                    <a:pt x="424" y="130"/>
                  </a:lnTo>
                  <a:lnTo>
                    <a:pt x="420" y="143"/>
                  </a:lnTo>
                  <a:lnTo>
                    <a:pt x="415" y="155"/>
                  </a:lnTo>
                  <a:lnTo>
                    <a:pt x="410" y="168"/>
                  </a:lnTo>
                  <a:lnTo>
                    <a:pt x="398" y="194"/>
                  </a:lnTo>
                  <a:lnTo>
                    <a:pt x="385" y="219"/>
                  </a:lnTo>
                  <a:lnTo>
                    <a:pt x="370" y="242"/>
                  </a:lnTo>
                  <a:lnTo>
                    <a:pt x="353" y="265"/>
                  </a:lnTo>
                  <a:lnTo>
                    <a:pt x="336" y="285"/>
                  </a:lnTo>
                  <a:lnTo>
                    <a:pt x="318" y="304"/>
                  </a:lnTo>
                  <a:lnTo>
                    <a:pt x="298" y="321"/>
                  </a:lnTo>
                  <a:lnTo>
                    <a:pt x="280" y="337"/>
                  </a:lnTo>
                  <a:lnTo>
                    <a:pt x="261" y="350"/>
                  </a:lnTo>
                  <a:lnTo>
                    <a:pt x="243" y="361"/>
                  </a:lnTo>
                  <a:lnTo>
                    <a:pt x="234" y="365"/>
                  </a:lnTo>
                  <a:lnTo>
                    <a:pt x="226" y="368"/>
                  </a:lnTo>
                  <a:lnTo>
                    <a:pt x="217" y="370"/>
                  </a:lnTo>
                  <a:lnTo>
                    <a:pt x="209" y="373"/>
                  </a:lnTo>
                  <a:lnTo>
                    <a:pt x="209" y="330"/>
                  </a:lnTo>
                  <a:lnTo>
                    <a:pt x="209" y="327"/>
                  </a:lnTo>
                  <a:lnTo>
                    <a:pt x="208" y="323"/>
                  </a:lnTo>
                  <a:lnTo>
                    <a:pt x="207" y="321"/>
                  </a:lnTo>
                  <a:lnTo>
                    <a:pt x="204" y="319"/>
                  </a:lnTo>
                  <a:lnTo>
                    <a:pt x="202" y="317"/>
                  </a:lnTo>
                  <a:lnTo>
                    <a:pt x="200" y="316"/>
                  </a:lnTo>
                  <a:lnTo>
                    <a:pt x="197" y="315"/>
                  </a:lnTo>
                  <a:lnTo>
                    <a:pt x="194" y="315"/>
                  </a:lnTo>
                  <a:lnTo>
                    <a:pt x="15" y="314"/>
                  </a:lnTo>
                  <a:lnTo>
                    <a:pt x="12" y="315"/>
                  </a:lnTo>
                  <a:lnTo>
                    <a:pt x="9" y="315"/>
                  </a:lnTo>
                  <a:lnTo>
                    <a:pt x="7" y="317"/>
                  </a:lnTo>
                  <a:lnTo>
                    <a:pt x="4" y="319"/>
                  </a:lnTo>
                  <a:lnTo>
                    <a:pt x="2" y="321"/>
                  </a:lnTo>
                  <a:lnTo>
                    <a:pt x="1" y="323"/>
                  </a:lnTo>
                  <a:lnTo>
                    <a:pt x="0" y="327"/>
                  </a:lnTo>
                  <a:lnTo>
                    <a:pt x="0" y="329"/>
                  </a:lnTo>
                  <a:lnTo>
                    <a:pt x="0" y="778"/>
                  </a:lnTo>
                  <a:lnTo>
                    <a:pt x="0" y="781"/>
                  </a:lnTo>
                  <a:lnTo>
                    <a:pt x="1" y="784"/>
                  </a:lnTo>
                  <a:lnTo>
                    <a:pt x="2" y="786"/>
                  </a:lnTo>
                  <a:lnTo>
                    <a:pt x="4" y="789"/>
                  </a:lnTo>
                  <a:lnTo>
                    <a:pt x="7" y="791"/>
                  </a:lnTo>
                  <a:lnTo>
                    <a:pt x="9" y="792"/>
                  </a:lnTo>
                  <a:lnTo>
                    <a:pt x="12" y="793"/>
                  </a:lnTo>
                  <a:lnTo>
                    <a:pt x="15" y="793"/>
                  </a:lnTo>
                  <a:lnTo>
                    <a:pt x="194" y="793"/>
                  </a:lnTo>
                  <a:lnTo>
                    <a:pt x="197" y="793"/>
                  </a:lnTo>
                  <a:lnTo>
                    <a:pt x="200" y="792"/>
                  </a:lnTo>
                  <a:lnTo>
                    <a:pt x="202" y="791"/>
                  </a:lnTo>
                  <a:lnTo>
                    <a:pt x="204" y="789"/>
                  </a:lnTo>
                  <a:lnTo>
                    <a:pt x="207" y="786"/>
                  </a:lnTo>
                  <a:lnTo>
                    <a:pt x="208" y="784"/>
                  </a:lnTo>
                  <a:lnTo>
                    <a:pt x="209" y="781"/>
                  </a:lnTo>
                  <a:lnTo>
                    <a:pt x="209" y="778"/>
                  </a:lnTo>
                  <a:lnTo>
                    <a:pt x="209" y="721"/>
                  </a:lnTo>
                  <a:lnTo>
                    <a:pt x="241" y="727"/>
                  </a:lnTo>
                  <a:lnTo>
                    <a:pt x="269" y="732"/>
                  </a:lnTo>
                  <a:lnTo>
                    <a:pt x="293" y="737"/>
                  </a:lnTo>
                  <a:lnTo>
                    <a:pt x="316" y="743"/>
                  </a:lnTo>
                  <a:lnTo>
                    <a:pt x="349" y="751"/>
                  </a:lnTo>
                  <a:lnTo>
                    <a:pt x="383" y="758"/>
                  </a:lnTo>
                  <a:lnTo>
                    <a:pt x="400" y="760"/>
                  </a:lnTo>
                  <a:lnTo>
                    <a:pt x="419" y="762"/>
                  </a:lnTo>
                  <a:lnTo>
                    <a:pt x="441" y="763"/>
                  </a:lnTo>
                  <a:lnTo>
                    <a:pt x="463" y="763"/>
                  </a:lnTo>
                  <a:lnTo>
                    <a:pt x="718" y="763"/>
                  </a:lnTo>
                  <a:lnTo>
                    <a:pt x="732" y="762"/>
                  </a:lnTo>
                  <a:lnTo>
                    <a:pt x="743" y="760"/>
                  </a:lnTo>
                  <a:lnTo>
                    <a:pt x="749" y="758"/>
                  </a:lnTo>
                  <a:lnTo>
                    <a:pt x="754" y="754"/>
                  </a:lnTo>
                  <a:lnTo>
                    <a:pt x="758" y="752"/>
                  </a:lnTo>
                  <a:lnTo>
                    <a:pt x="763" y="748"/>
                  </a:lnTo>
                  <a:lnTo>
                    <a:pt x="766" y="745"/>
                  </a:lnTo>
                  <a:lnTo>
                    <a:pt x="769" y="739"/>
                  </a:lnTo>
                  <a:lnTo>
                    <a:pt x="771" y="735"/>
                  </a:lnTo>
                  <a:lnTo>
                    <a:pt x="773" y="730"/>
                  </a:lnTo>
                  <a:lnTo>
                    <a:pt x="776" y="717"/>
                  </a:lnTo>
                  <a:lnTo>
                    <a:pt x="778" y="703"/>
                  </a:lnTo>
                  <a:lnTo>
                    <a:pt x="776" y="694"/>
                  </a:lnTo>
                  <a:lnTo>
                    <a:pt x="774" y="686"/>
                  </a:lnTo>
                  <a:lnTo>
                    <a:pt x="771" y="678"/>
                  </a:lnTo>
                  <a:lnTo>
                    <a:pt x="768" y="672"/>
                  </a:lnTo>
                  <a:lnTo>
                    <a:pt x="780" y="669"/>
                  </a:lnTo>
                  <a:lnTo>
                    <a:pt x="790" y="664"/>
                  </a:lnTo>
                  <a:lnTo>
                    <a:pt x="799" y="658"/>
                  </a:lnTo>
                  <a:lnTo>
                    <a:pt x="808" y="652"/>
                  </a:lnTo>
                  <a:lnTo>
                    <a:pt x="814" y="643"/>
                  </a:lnTo>
                  <a:lnTo>
                    <a:pt x="818" y="635"/>
                  </a:lnTo>
                  <a:lnTo>
                    <a:pt x="821" y="625"/>
                  </a:lnTo>
                  <a:lnTo>
                    <a:pt x="821" y="613"/>
                  </a:lnTo>
                  <a:lnTo>
                    <a:pt x="821" y="600"/>
                  </a:lnTo>
                  <a:lnTo>
                    <a:pt x="818" y="587"/>
                  </a:lnTo>
                  <a:lnTo>
                    <a:pt x="815" y="577"/>
                  </a:lnTo>
                  <a:lnTo>
                    <a:pt x="809" y="567"/>
                  </a:lnTo>
                  <a:lnTo>
                    <a:pt x="820" y="563"/>
                  </a:lnTo>
                  <a:lnTo>
                    <a:pt x="831" y="556"/>
                  </a:lnTo>
                  <a:lnTo>
                    <a:pt x="842" y="549"/>
                  </a:lnTo>
                  <a:lnTo>
                    <a:pt x="850" y="540"/>
                  </a:lnTo>
                  <a:lnTo>
                    <a:pt x="857" y="530"/>
                  </a:lnTo>
                  <a:lnTo>
                    <a:pt x="862" y="519"/>
                  </a:lnTo>
                  <a:lnTo>
                    <a:pt x="864" y="513"/>
                  </a:lnTo>
                  <a:lnTo>
                    <a:pt x="865" y="506"/>
                  </a:lnTo>
                  <a:lnTo>
                    <a:pt x="866" y="501"/>
                  </a:lnTo>
                  <a:lnTo>
                    <a:pt x="866" y="494"/>
                  </a:lnTo>
                  <a:lnTo>
                    <a:pt x="866" y="487"/>
                  </a:lnTo>
                  <a:lnTo>
                    <a:pt x="865" y="481"/>
                  </a:lnTo>
                  <a:lnTo>
                    <a:pt x="863" y="474"/>
                  </a:lnTo>
                  <a:lnTo>
                    <a:pt x="861" y="468"/>
                  </a:lnTo>
                  <a:lnTo>
                    <a:pt x="858" y="462"/>
                  </a:lnTo>
                  <a:lnTo>
                    <a:pt x="853" y="456"/>
                  </a:lnTo>
                  <a:lnTo>
                    <a:pt x="849" y="451"/>
                  </a:lnTo>
                  <a:lnTo>
                    <a:pt x="844" y="445"/>
                  </a:lnTo>
                  <a:lnTo>
                    <a:pt x="850" y="443"/>
                  </a:lnTo>
                  <a:lnTo>
                    <a:pt x="857" y="440"/>
                  </a:lnTo>
                  <a:lnTo>
                    <a:pt x="862" y="436"/>
                  </a:lnTo>
                  <a:lnTo>
                    <a:pt x="867" y="431"/>
                  </a:lnTo>
                  <a:lnTo>
                    <a:pt x="872" y="427"/>
                  </a:lnTo>
                  <a:lnTo>
                    <a:pt x="876" y="422"/>
                  </a:lnTo>
                  <a:lnTo>
                    <a:pt x="880" y="415"/>
                  </a:lnTo>
                  <a:lnTo>
                    <a:pt x="883" y="410"/>
                  </a:lnTo>
                  <a:lnTo>
                    <a:pt x="890" y="397"/>
                  </a:lnTo>
                  <a:lnTo>
                    <a:pt x="893" y="384"/>
                  </a:lnTo>
                  <a:lnTo>
                    <a:pt x="896" y="371"/>
                  </a:lnTo>
                  <a:lnTo>
                    <a:pt x="896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Freeform 300">
              <a:extLst>
                <a:ext uri="{FF2B5EF4-FFF2-40B4-BE49-F238E27FC236}">
                  <a16:creationId xmlns:a16="http://schemas.microsoft.com/office/drawing/2014/main" id="{E8A81580-31DA-4BD5-A087-9B1E7091F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1011238"/>
              <a:ext cx="11113" cy="12700"/>
            </a:xfrm>
            <a:custGeom>
              <a:avLst/>
              <a:gdLst>
                <a:gd name="T0" fmla="*/ 18 w 38"/>
                <a:gd name="T1" fmla="*/ 0 h 38"/>
                <a:gd name="T2" fmla="*/ 15 w 38"/>
                <a:gd name="T3" fmla="*/ 1 h 38"/>
                <a:gd name="T4" fmla="*/ 11 w 38"/>
                <a:gd name="T5" fmla="*/ 2 h 38"/>
                <a:gd name="T6" fmla="*/ 8 w 38"/>
                <a:gd name="T7" fmla="*/ 3 h 38"/>
                <a:gd name="T8" fmla="*/ 6 w 38"/>
                <a:gd name="T9" fmla="*/ 6 h 38"/>
                <a:gd name="T10" fmla="*/ 3 w 38"/>
                <a:gd name="T11" fmla="*/ 9 h 38"/>
                <a:gd name="T12" fmla="*/ 1 w 38"/>
                <a:gd name="T13" fmla="*/ 12 h 38"/>
                <a:gd name="T14" fmla="*/ 0 w 38"/>
                <a:gd name="T15" fmla="*/ 15 h 38"/>
                <a:gd name="T16" fmla="*/ 0 w 38"/>
                <a:gd name="T17" fmla="*/ 19 h 38"/>
                <a:gd name="T18" fmla="*/ 0 w 38"/>
                <a:gd name="T19" fmla="*/ 23 h 38"/>
                <a:gd name="T20" fmla="*/ 1 w 38"/>
                <a:gd name="T21" fmla="*/ 27 h 38"/>
                <a:gd name="T22" fmla="*/ 3 w 38"/>
                <a:gd name="T23" fmla="*/ 30 h 38"/>
                <a:gd name="T24" fmla="*/ 6 w 38"/>
                <a:gd name="T25" fmla="*/ 32 h 38"/>
                <a:gd name="T26" fmla="*/ 8 w 38"/>
                <a:gd name="T27" fmla="*/ 35 h 38"/>
                <a:gd name="T28" fmla="*/ 11 w 38"/>
                <a:gd name="T29" fmla="*/ 36 h 38"/>
                <a:gd name="T30" fmla="*/ 15 w 38"/>
                <a:gd name="T31" fmla="*/ 37 h 38"/>
                <a:gd name="T32" fmla="*/ 18 w 38"/>
                <a:gd name="T33" fmla="*/ 38 h 38"/>
                <a:gd name="T34" fmla="*/ 23 w 38"/>
                <a:gd name="T35" fmla="*/ 37 h 38"/>
                <a:gd name="T36" fmla="*/ 26 w 38"/>
                <a:gd name="T37" fmla="*/ 36 h 38"/>
                <a:gd name="T38" fmla="*/ 29 w 38"/>
                <a:gd name="T39" fmla="*/ 35 h 38"/>
                <a:gd name="T40" fmla="*/ 32 w 38"/>
                <a:gd name="T41" fmla="*/ 32 h 38"/>
                <a:gd name="T42" fmla="*/ 34 w 38"/>
                <a:gd name="T43" fmla="*/ 30 h 38"/>
                <a:gd name="T44" fmla="*/ 37 w 38"/>
                <a:gd name="T45" fmla="*/ 27 h 38"/>
                <a:gd name="T46" fmla="*/ 38 w 38"/>
                <a:gd name="T47" fmla="*/ 23 h 38"/>
                <a:gd name="T48" fmla="*/ 38 w 38"/>
                <a:gd name="T49" fmla="*/ 19 h 38"/>
                <a:gd name="T50" fmla="*/ 38 w 38"/>
                <a:gd name="T51" fmla="*/ 15 h 38"/>
                <a:gd name="T52" fmla="*/ 37 w 38"/>
                <a:gd name="T53" fmla="*/ 12 h 38"/>
                <a:gd name="T54" fmla="*/ 34 w 38"/>
                <a:gd name="T55" fmla="*/ 9 h 38"/>
                <a:gd name="T56" fmla="*/ 32 w 38"/>
                <a:gd name="T57" fmla="*/ 6 h 38"/>
                <a:gd name="T58" fmla="*/ 29 w 38"/>
                <a:gd name="T59" fmla="*/ 3 h 38"/>
                <a:gd name="T60" fmla="*/ 26 w 38"/>
                <a:gd name="T61" fmla="*/ 2 h 38"/>
                <a:gd name="T62" fmla="*/ 23 w 38"/>
                <a:gd name="T63" fmla="*/ 1 h 38"/>
                <a:gd name="T64" fmla="*/ 18 w 38"/>
                <a:gd name="T65" fmla="*/ 0 h 38"/>
                <a:gd name="T66" fmla="*/ 18 w 38"/>
                <a:gd name="T6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5" y="37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6" y="36"/>
                  </a:lnTo>
                  <a:lnTo>
                    <a:pt x="29" y="35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9" name="Freeform 329">
            <a:extLst>
              <a:ext uri="{FF2B5EF4-FFF2-40B4-BE49-F238E27FC236}">
                <a16:creationId xmlns:a16="http://schemas.microsoft.com/office/drawing/2014/main" id="{55531C21-6C8A-4EC5-94A7-A2D678AAE109}"/>
              </a:ext>
            </a:extLst>
          </p:cNvPr>
          <p:cNvSpPr>
            <a:spLocks noEditPoints="1"/>
          </p:cNvSpPr>
          <p:nvPr/>
        </p:nvSpPr>
        <p:spPr bwMode="auto">
          <a:xfrm>
            <a:off x="7501347" y="3632522"/>
            <a:ext cx="223782" cy="217530"/>
          </a:xfrm>
          <a:custGeom>
            <a:avLst/>
            <a:gdLst>
              <a:gd name="T0" fmla="*/ 867 w 896"/>
              <a:gd name="T1" fmla="*/ 271 h 869"/>
              <a:gd name="T2" fmla="*/ 598 w 896"/>
              <a:gd name="T3" fmla="*/ 421 h 869"/>
              <a:gd name="T4" fmla="*/ 298 w 896"/>
              <a:gd name="T5" fmla="*/ 421 h 869"/>
              <a:gd name="T6" fmla="*/ 30 w 896"/>
              <a:gd name="T7" fmla="*/ 271 h 869"/>
              <a:gd name="T8" fmla="*/ 30 w 896"/>
              <a:gd name="T9" fmla="*/ 271 h 869"/>
              <a:gd name="T10" fmla="*/ 262 w 896"/>
              <a:gd name="T11" fmla="*/ 39 h 869"/>
              <a:gd name="T12" fmla="*/ 292 w 896"/>
              <a:gd name="T13" fmla="*/ 30 h 869"/>
              <a:gd name="T14" fmla="*/ 323 w 896"/>
              <a:gd name="T15" fmla="*/ 33 h 869"/>
              <a:gd name="T16" fmla="*/ 350 w 896"/>
              <a:gd name="T17" fmla="*/ 47 h 869"/>
              <a:gd name="T18" fmla="*/ 370 w 896"/>
              <a:gd name="T19" fmla="*/ 74 h 869"/>
              <a:gd name="T20" fmla="*/ 403 w 896"/>
              <a:gd name="T21" fmla="*/ 159 h 869"/>
              <a:gd name="T22" fmla="*/ 402 w 896"/>
              <a:gd name="T23" fmla="*/ 228 h 869"/>
              <a:gd name="T24" fmla="*/ 296 w 896"/>
              <a:gd name="T25" fmla="*/ 194 h 869"/>
              <a:gd name="T26" fmla="*/ 249 w 896"/>
              <a:gd name="T27" fmla="*/ 170 h 869"/>
              <a:gd name="T28" fmla="*/ 230 w 896"/>
              <a:gd name="T29" fmla="*/ 146 h 869"/>
              <a:gd name="T30" fmla="*/ 221 w 896"/>
              <a:gd name="T31" fmla="*/ 117 h 869"/>
              <a:gd name="T32" fmla="*/ 224 w 896"/>
              <a:gd name="T33" fmla="*/ 87 h 869"/>
              <a:gd name="T34" fmla="*/ 239 w 896"/>
              <a:gd name="T35" fmla="*/ 59 h 869"/>
              <a:gd name="T36" fmla="*/ 543 w 896"/>
              <a:gd name="T37" fmla="*/ 47 h 869"/>
              <a:gd name="T38" fmla="*/ 570 w 896"/>
              <a:gd name="T39" fmla="*/ 33 h 869"/>
              <a:gd name="T40" fmla="*/ 601 w 896"/>
              <a:gd name="T41" fmla="*/ 30 h 869"/>
              <a:gd name="T42" fmla="*/ 631 w 896"/>
              <a:gd name="T43" fmla="*/ 39 h 869"/>
              <a:gd name="T44" fmla="*/ 654 w 896"/>
              <a:gd name="T45" fmla="*/ 59 h 869"/>
              <a:gd name="T46" fmla="*/ 669 w 896"/>
              <a:gd name="T47" fmla="*/ 87 h 869"/>
              <a:gd name="T48" fmla="*/ 672 w 896"/>
              <a:gd name="T49" fmla="*/ 117 h 869"/>
              <a:gd name="T50" fmla="*/ 663 w 896"/>
              <a:gd name="T51" fmla="*/ 146 h 869"/>
              <a:gd name="T52" fmla="*/ 644 w 896"/>
              <a:gd name="T53" fmla="*/ 169 h 869"/>
              <a:gd name="T54" fmla="*/ 597 w 896"/>
              <a:gd name="T55" fmla="*/ 194 h 869"/>
              <a:gd name="T56" fmla="*/ 491 w 896"/>
              <a:gd name="T57" fmla="*/ 228 h 869"/>
              <a:gd name="T58" fmla="*/ 490 w 896"/>
              <a:gd name="T59" fmla="*/ 159 h 869"/>
              <a:gd name="T60" fmla="*/ 523 w 896"/>
              <a:gd name="T61" fmla="*/ 74 h 869"/>
              <a:gd name="T62" fmla="*/ 537 w 896"/>
              <a:gd name="T63" fmla="*/ 53 h 869"/>
              <a:gd name="T64" fmla="*/ 328 w 896"/>
              <a:gd name="T65" fmla="*/ 421 h 869"/>
              <a:gd name="T66" fmla="*/ 568 w 896"/>
              <a:gd name="T67" fmla="*/ 271 h 869"/>
              <a:gd name="T68" fmla="*/ 554 w 896"/>
              <a:gd name="T69" fmla="*/ 241 h 869"/>
              <a:gd name="T70" fmla="*/ 650 w 896"/>
              <a:gd name="T71" fmla="*/ 201 h 869"/>
              <a:gd name="T72" fmla="*/ 684 w 896"/>
              <a:gd name="T73" fmla="*/ 169 h 869"/>
              <a:gd name="T74" fmla="*/ 700 w 896"/>
              <a:gd name="T75" fmla="*/ 130 h 869"/>
              <a:gd name="T76" fmla="*/ 700 w 896"/>
              <a:gd name="T77" fmla="*/ 88 h 869"/>
              <a:gd name="T78" fmla="*/ 684 w 896"/>
              <a:gd name="T79" fmla="*/ 50 h 869"/>
              <a:gd name="T80" fmla="*/ 653 w 896"/>
              <a:gd name="T81" fmla="*/ 18 h 869"/>
              <a:gd name="T82" fmla="*/ 615 w 896"/>
              <a:gd name="T83" fmla="*/ 2 h 869"/>
              <a:gd name="T84" fmla="*/ 572 w 896"/>
              <a:gd name="T85" fmla="*/ 2 h 869"/>
              <a:gd name="T86" fmla="*/ 533 w 896"/>
              <a:gd name="T87" fmla="*/ 18 h 869"/>
              <a:gd name="T88" fmla="*/ 506 w 896"/>
              <a:gd name="T89" fmla="*/ 44 h 869"/>
              <a:gd name="T90" fmla="*/ 477 w 896"/>
              <a:gd name="T91" fmla="*/ 103 h 869"/>
              <a:gd name="T92" fmla="*/ 447 w 896"/>
              <a:gd name="T93" fmla="*/ 198 h 869"/>
              <a:gd name="T94" fmla="*/ 416 w 896"/>
              <a:gd name="T95" fmla="*/ 103 h 869"/>
              <a:gd name="T96" fmla="*/ 387 w 896"/>
              <a:gd name="T97" fmla="*/ 44 h 869"/>
              <a:gd name="T98" fmla="*/ 360 w 896"/>
              <a:gd name="T99" fmla="*/ 18 h 869"/>
              <a:gd name="T100" fmla="*/ 321 w 896"/>
              <a:gd name="T101" fmla="*/ 2 h 869"/>
              <a:gd name="T102" fmla="*/ 278 w 896"/>
              <a:gd name="T103" fmla="*/ 2 h 869"/>
              <a:gd name="T104" fmla="*/ 240 w 896"/>
              <a:gd name="T105" fmla="*/ 18 h 869"/>
              <a:gd name="T106" fmla="*/ 209 w 896"/>
              <a:gd name="T107" fmla="*/ 50 h 869"/>
              <a:gd name="T108" fmla="*/ 193 w 896"/>
              <a:gd name="T109" fmla="*/ 88 h 869"/>
              <a:gd name="T110" fmla="*/ 193 w 896"/>
              <a:gd name="T111" fmla="*/ 130 h 869"/>
              <a:gd name="T112" fmla="*/ 209 w 896"/>
              <a:gd name="T113" fmla="*/ 169 h 869"/>
              <a:gd name="T114" fmla="*/ 243 w 896"/>
              <a:gd name="T115" fmla="*/ 201 h 869"/>
              <a:gd name="T116" fmla="*/ 339 w 896"/>
              <a:gd name="T117" fmla="*/ 241 h 869"/>
              <a:gd name="T118" fmla="*/ 30 w 896"/>
              <a:gd name="T119" fmla="*/ 869 h 869"/>
              <a:gd name="T120" fmla="*/ 896 w 896"/>
              <a:gd name="T121" fmla="*/ 241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96" h="869">
                <a:moveTo>
                  <a:pt x="867" y="391"/>
                </a:moveTo>
                <a:lnTo>
                  <a:pt x="598" y="391"/>
                </a:lnTo>
                <a:lnTo>
                  <a:pt x="598" y="271"/>
                </a:lnTo>
                <a:lnTo>
                  <a:pt x="867" y="271"/>
                </a:lnTo>
                <a:lnTo>
                  <a:pt x="867" y="391"/>
                </a:lnTo>
                <a:close/>
                <a:moveTo>
                  <a:pt x="837" y="839"/>
                </a:moveTo>
                <a:lnTo>
                  <a:pt x="598" y="839"/>
                </a:lnTo>
                <a:lnTo>
                  <a:pt x="598" y="421"/>
                </a:lnTo>
                <a:lnTo>
                  <a:pt x="837" y="421"/>
                </a:lnTo>
                <a:lnTo>
                  <a:pt x="837" y="839"/>
                </a:lnTo>
                <a:close/>
                <a:moveTo>
                  <a:pt x="60" y="421"/>
                </a:moveTo>
                <a:lnTo>
                  <a:pt x="298" y="421"/>
                </a:lnTo>
                <a:lnTo>
                  <a:pt x="298" y="839"/>
                </a:lnTo>
                <a:lnTo>
                  <a:pt x="60" y="839"/>
                </a:lnTo>
                <a:lnTo>
                  <a:pt x="60" y="421"/>
                </a:lnTo>
                <a:close/>
                <a:moveTo>
                  <a:pt x="30" y="271"/>
                </a:moveTo>
                <a:lnTo>
                  <a:pt x="298" y="271"/>
                </a:lnTo>
                <a:lnTo>
                  <a:pt x="298" y="391"/>
                </a:lnTo>
                <a:lnTo>
                  <a:pt x="30" y="391"/>
                </a:lnTo>
                <a:lnTo>
                  <a:pt x="30" y="271"/>
                </a:lnTo>
                <a:close/>
                <a:moveTo>
                  <a:pt x="244" y="53"/>
                </a:moveTo>
                <a:lnTo>
                  <a:pt x="249" y="47"/>
                </a:lnTo>
                <a:lnTo>
                  <a:pt x="256" y="43"/>
                </a:lnTo>
                <a:lnTo>
                  <a:pt x="262" y="39"/>
                </a:lnTo>
                <a:lnTo>
                  <a:pt x="270" y="36"/>
                </a:lnTo>
                <a:lnTo>
                  <a:pt x="277" y="33"/>
                </a:lnTo>
                <a:lnTo>
                  <a:pt x="284" y="31"/>
                </a:lnTo>
                <a:lnTo>
                  <a:pt x="292" y="30"/>
                </a:lnTo>
                <a:lnTo>
                  <a:pt x="299" y="30"/>
                </a:lnTo>
                <a:lnTo>
                  <a:pt x="308" y="30"/>
                </a:lnTo>
                <a:lnTo>
                  <a:pt x="316" y="31"/>
                </a:lnTo>
                <a:lnTo>
                  <a:pt x="323" y="33"/>
                </a:lnTo>
                <a:lnTo>
                  <a:pt x="330" y="36"/>
                </a:lnTo>
                <a:lnTo>
                  <a:pt x="337" y="39"/>
                </a:lnTo>
                <a:lnTo>
                  <a:pt x="344" y="43"/>
                </a:lnTo>
                <a:lnTo>
                  <a:pt x="350" y="47"/>
                </a:lnTo>
                <a:lnTo>
                  <a:pt x="356" y="53"/>
                </a:lnTo>
                <a:lnTo>
                  <a:pt x="360" y="58"/>
                </a:lnTo>
                <a:lnTo>
                  <a:pt x="365" y="66"/>
                </a:lnTo>
                <a:lnTo>
                  <a:pt x="370" y="74"/>
                </a:lnTo>
                <a:lnTo>
                  <a:pt x="374" y="84"/>
                </a:lnTo>
                <a:lnTo>
                  <a:pt x="384" y="106"/>
                </a:lnTo>
                <a:lnTo>
                  <a:pt x="394" y="131"/>
                </a:lnTo>
                <a:lnTo>
                  <a:pt x="403" y="159"/>
                </a:lnTo>
                <a:lnTo>
                  <a:pt x="412" y="185"/>
                </a:lnTo>
                <a:lnTo>
                  <a:pt x="419" y="212"/>
                </a:lnTo>
                <a:lnTo>
                  <a:pt x="426" y="236"/>
                </a:lnTo>
                <a:lnTo>
                  <a:pt x="402" y="228"/>
                </a:lnTo>
                <a:lnTo>
                  <a:pt x="376" y="221"/>
                </a:lnTo>
                <a:lnTo>
                  <a:pt x="349" y="212"/>
                </a:lnTo>
                <a:lnTo>
                  <a:pt x="322" y="204"/>
                </a:lnTo>
                <a:lnTo>
                  <a:pt x="296" y="194"/>
                </a:lnTo>
                <a:lnTo>
                  <a:pt x="274" y="184"/>
                </a:lnTo>
                <a:lnTo>
                  <a:pt x="264" y="179"/>
                </a:lnTo>
                <a:lnTo>
                  <a:pt x="256" y="175"/>
                </a:lnTo>
                <a:lnTo>
                  <a:pt x="249" y="170"/>
                </a:lnTo>
                <a:lnTo>
                  <a:pt x="244" y="165"/>
                </a:lnTo>
                <a:lnTo>
                  <a:pt x="239" y="160"/>
                </a:lnTo>
                <a:lnTo>
                  <a:pt x="233" y="153"/>
                </a:lnTo>
                <a:lnTo>
                  <a:pt x="230" y="146"/>
                </a:lnTo>
                <a:lnTo>
                  <a:pt x="227" y="139"/>
                </a:lnTo>
                <a:lnTo>
                  <a:pt x="224" y="132"/>
                </a:lnTo>
                <a:lnTo>
                  <a:pt x="222" y="124"/>
                </a:lnTo>
                <a:lnTo>
                  <a:pt x="221" y="117"/>
                </a:lnTo>
                <a:lnTo>
                  <a:pt x="220" y="109"/>
                </a:lnTo>
                <a:lnTo>
                  <a:pt x="221" y="102"/>
                </a:lnTo>
                <a:lnTo>
                  <a:pt x="222" y="94"/>
                </a:lnTo>
                <a:lnTo>
                  <a:pt x="224" y="87"/>
                </a:lnTo>
                <a:lnTo>
                  <a:pt x="227" y="79"/>
                </a:lnTo>
                <a:lnTo>
                  <a:pt x="230" y="72"/>
                </a:lnTo>
                <a:lnTo>
                  <a:pt x="233" y="66"/>
                </a:lnTo>
                <a:lnTo>
                  <a:pt x="239" y="59"/>
                </a:lnTo>
                <a:lnTo>
                  <a:pt x="244" y="53"/>
                </a:lnTo>
                <a:lnTo>
                  <a:pt x="244" y="53"/>
                </a:lnTo>
                <a:close/>
                <a:moveTo>
                  <a:pt x="537" y="53"/>
                </a:moveTo>
                <a:lnTo>
                  <a:pt x="543" y="47"/>
                </a:lnTo>
                <a:lnTo>
                  <a:pt x="550" y="43"/>
                </a:lnTo>
                <a:lnTo>
                  <a:pt x="556" y="39"/>
                </a:lnTo>
                <a:lnTo>
                  <a:pt x="563" y="36"/>
                </a:lnTo>
                <a:lnTo>
                  <a:pt x="570" y="33"/>
                </a:lnTo>
                <a:lnTo>
                  <a:pt x="578" y="31"/>
                </a:lnTo>
                <a:lnTo>
                  <a:pt x="585" y="30"/>
                </a:lnTo>
                <a:lnTo>
                  <a:pt x="594" y="30"/>
                </a:lnTo>
                <a:lnTo>
                  <a:pt x="601" y="30"/>
                </a:lnTo>
                <a:lnTo>
                  <a:pt x="609" y="31"/>
                </a:lnTo>
                <a:lnTo>
                  <a:pt x="616" y="33"/>
                </a:lnTo>
                <a:lnTo>
                  <a:pt x="623" y="36"/>
                </a:lnTo>
                <a:lnTo>
                  <a:pt x="631" y="39"/>
                </a:lnTo>
                <a:lnTo>
                  <a:pt x="637" y="43"/>
                </a:lnTo>
                <a:lnTo>
                  <a:pt x="644" y="47"/>
                </a:lnTo>
                <a:lnTo>
                  <a:pt x="649" y="53"/>
                </a:lnTo>
                <a:lnTo>
                  <a:pt x="654" y="59"/>
                </a:lnTo>
                <a:lnTo>
                  <a:pt x="660" y="66"/>
                </a:lnTo>
                <a:lnTo>
                  <a:pt x="663" y="72"/>
                </a:lnTo>
                <a:lnTo>
                  <a:pt x="666" y="79"/>
                </a:lnTo>
                <a:lnTo>
                  <a:pt x="669" y="87"/>
                </a:lnTo>
                <a:lnTo>
                  <a:pt x="671" y="94"/>
                </a:lnTo>
                <a:lnTo>
                  <a:pt x="672" y="102"/>
                </a:lnTo>
                <a:lnTo>
                  <a:pt x="673" y="109"/>
                </a:lnTo>
                <a:lnTo>
                  <a:pt x="672" y="117"/>
                </a:lnTo>
                <a:lnTo>
                  <a:pt x="671" y="124"/>
                </a:lnTo>
                <a:lnTo>
                  <a:pt x="669" y="132"/>
                </a:lnTo>
                <a:lnTo>
                  <a:pt x="666" y="139"/>
                </a:lnTo>
                <a:lnTo>
                  <a:pt x="663" y="146"/>
                </a:lnTo>
                <a:lnTo>
                  <a:pt x="660" y="153"/>
                </a:lnTo>
                <a:lnTo>
                  <a:pt x="654" y="160"/>
                </a:lnTo>
                <a:lnTo>
                  <a:pt x="649" y="165"/>
                </a:lnTo>
                <a:lnTo>
                  <a:pt x="644" y="169"/>
                </a:lnTo>
                <a:lnTo>
                  <a:pt x="637" y="175"/>
                </a:lnTo>
                <a:lnTo>
                  <a:pt x="629" y="179"/>
                </a:lnTo>
                <a:lnTo>
                  <a:pt x="619" y="184"/>
                </a:lnTo>
                <a:lnTo>
                  <a:pt x="597" y="194"/>
                </a:lnTo>
                <a:lnTo>
                  <a:pt x="571" y="204"/>
                </a:lnTo>
                <a:lnTo>
                  <a:pt x="544" y="212"/>
                </a:lnTo>
                <a:lnTo>
                  <a:pt x="517" y="221"/>
                </a:lnTo>
                <a:lnTo>
                  <a:pt x="491" y="228"/>
                </a:lnTo>
                <a:lnTo>
                  <a:pt x="467" y="236"/>
                </a:lnTo>
                <a:lnTo>
                  <a:pt x="474" y="212"/>
                </a:lnTo>
                <a:lnTo>
                  <a:pt x="481" y="185"/>
                </a:lnTo>
                <a:lnTo>
                  <a:pt x="490" y="159"/>
                </a:lnTo>
                <a:lnTo>
                  <a:pt x="499" y="131"/>
                </a:lnTo>
                <a:lnTo>
                  <a:pt x="509" y="106"/>
                </a:lnTo>
                <a:lnTo>
                  <a:pt x="519" y="84"/>
                </a:lnTo>
                <a:lnTo>
                  <a:pt x="523" y="74"/>
                </a:lnTo>
                <a:lnTo>
                  <a:pt x="528" y="66"/>
                </a:lnTo>
                <a:lnTo>
                  <a:pt x="533" y="58"/>
                </a:lnTo>
                <a:lnTo>
                  <a:pt x="537" y="53"/>
                </a:lnTo>
                <a:lnTo>
                  <a:pt x="537" y="53"/>
                </a:lnTo>
                <a:close/>
                <a:moveTo>
                  <a:pt x="568" y="421"/>
                </a:moveTo>
                <a:lnTo>
                  <a:pt x="568" y="839"/>
                </a:lnTo>
                <a:lnTo>
                  <a:pt x="328" y="839"/>
                </a:lnTo>
                <a:lnTo>
                  <a:pt x="328" y="421"/>
                </a:lnTo>
                <a:lnTo>
                  <a:pt x="568" y="421"/>
                </a:lnTo>
                <a:close/>
                <a:moveTo>
                  <a:pt x="328" y="391"/>
                </a:moveTo>
                <a:lnTo>
                  <a:pt x="328" y="271"/>
                </a:lnTo>
                <a:lnTo>
                  <a:pt x="568" y="271"/>
                </a:lnTo>
                <a:lnTo>
                  <a:pt x="568" y="391"/>
                </a:lnTo>
                <a:lnTo>
                  <a:pt x="328" y="391"/>
                </a:lnTo>
                <a:close/>
                <a:moveTo>
                  <a:pt x="896" y="241"/>
                </a:moveTo>
                <a:lnTo>
                  <a:pt x="554" y="241"/>
                </a:lnTo>
                <a:lnTo>
                  <a:pt x="589" y="228"/>
                </a:lnTo>
                <a:lnTo>
                  <a:pt x="622" y="215"/>
                </a:lnTo>
                <a:lnTo>
                  <a:pt x="637" y="208"/>
                </a:lnTo>
                <a:lnTo>
                  <a:pt x="650" y="201"/>
                </a:lnTo>
                <a:lnTo>
                  <a:pt x="662" y="194"/>
                </a:lnTo>
                <a:lnTo>
                  <a:pt x="671" y="186"/>
                </a:lnTo>
                <a:lnTo>
                  <a:pt x="678" y="178"/>
                </a:lnTo>
                <a:lnTo>
                  <a:pt x="684" y="169"/>
                </a:lnTo>
                <a:lnTo>
                  <a:pt x="690" y="160"/>
                </a:lnTo>
                <a:lnTo>
                  <a:pt x="694" y="150"/>
                </a:lnTo>
                <a:lnTo>
                  <a:pt x="697" y="140"/>
                </a:lnTo>
                <a:lnTo>
                  <a:pt x="700" y="130"/>
                </a:lnTo>
                <a:lnTo>
                  <a:pt x="702" y="120"/>
                </a:lnTo>
                <a:lnTo>
                  <a:pt x="703" y="109"/>
                </a:lnTo>
                <a:lnTo>
                  <a:pt x="702" y="99"/>
                </a:lnTo>
                <a:lnTo>
                  <a:pt x="700" y="88"/>
                </a:lnTo>
                <a:lnTo>
                  <a:pt x="697" y="78"/>
                </a:lnTo>
                <a:lnTo>
                  <a:pt x="694" y="68"/>
                </a:lnTo>
                <a:lnTo>
                  <a:pt x="690" y="58"/>
                </a:lnTo>
                <a:lnTo>
                  <a:pt x="684" y="50"/>
                </a:lnTo>
                <a:lnTo>
                  <a:pt x="678" y="40"/>
                </a:lnTo>
                <a:lnTo>
                  <a:pt x="671" y="32"/>
                </a:lnTo>
                <a:lnTo>
                  <a:pt x="662" y="25"/>
                </a:lnTo>
                <a:lnTo>
                  <a:pt x="653" y="18"/>
                </a:lnTo>
                <a:lnTo>
                  <a:pt x="645" y="13"/>
                </a:lnTo>
                <a:lnTo>
                  <a:pt x="635" y="8"/>
                </a:lnTo>
                <a:lnTo>
                  <a:pt x="625" y="5"/>
                </a:lnTo>
                <a:lnTo>
                  <a:pt x="615" y="2"/>
                </a:lnTo>
                <a:lnTo>
                  <a:pt x="604" y="0"/>
                </a:lnTo>
                <a:lnTo>
                  <a:pt x="594" y="0"/>
                </a:lnTo>
                <a:lnTo>
                  <a:pt x="582" y="0"/>
                </a:lnTo>
                <a:lnTo>
                  <a:pt x="572" y="2"/>
                </a:lnTo>
                <a:lnTo>
                  <a:pt x="561" y="5"/>
                </a:lnTo>
                <a:lnTo>
                  <a:pt x="552" y="8"/>
                </a:lnTo>
                <a:lnTo>
                  <a:pt x="542" y="13"/>
                </a:lnTo>
                <a:lnTo>
                  <a:pt x="533" y="18"/>
                </a:lnTo>
                <a:lnTo>
                  <a:pt x="524" y="25"/>
                </a:lnTo>
                <a:lnTo>
                  <a:pt x="515" y="32"/>
                </a:lnTo>
                <a:lnTo>
                  <a:pt x="511" y="38"/>
                </a:lnTo>
                <a:lnTo>
                  <a:pt x="506" y="44"/>
                </a:lnTo>
                <a:lnTo>
                  <a:pt x="502" y="52"/>
                </a:lnTo>
                <a:lnTo>
                  <a:pt x="496" y="61"/>
                </a:lnTo>
                <a:lnTo>
                  <a:pt x="487" y="81"/>
                </a:lnTo>
                <a:lnTo>
                  <a:pt x="477" y="103"/>
                </a:lnTo>
                <a:lnTo>
                  <a:pt x="468" y="128"/>
                </a:lnTo>
                <a:lnTo>
                  <a:pt x="461" y="152"/>
                </a:lnTo>
                <a:lnTo>
                  <a:pt x="453" y="176"/>
                </a:lnTo>
                <a:lnTo>
                  <a:pt x="447" y="198"/>
                </a:lnTo>
                <a:lnTo>
                  <a:pt x="440" y="176"/>
                </a:lnTo>
                <a:lnTo>
                  <a:pt x="432" y="152"/>
                </a:lnTo>
                <a:lnTo>
                  <a:pt x="425" y="128"/>
                </a:lnTo>
                <a:lnTo>
                  <a:pt x="416" y="103"/>
                </a:lnTo>
                <a:lnTo>
                  <a:pt x="406" y="81"/>
                </a:lnTo>
                <a:lnTo>
                  <a:pt x="397" y="61"/>
                </a:lnTo>
                <a:lnTo>
                  <a:pt x="391" y="52"/>
                </a:lnTo>
                <a:lnTo>
                  <a:pt x="387" y="44"/>
                </a:lnTo>
                <a:lnTo>
                  <a:pt x="382" y="38"/>
                </a:lnTo>
                <a:lnTo>
                  <a:pt x="378" y="32"/>
                </a:lnTo>
                <a:lnTo>
                  <a:pt x="369" y="25"/>
                </a:lnTo>
                <a:lnTo>
                  <a:pt x="360" y="18"/>
                </a:lnTo>
                <a:lnTo>
                  <a:pt x="351" y="13"/>
                </a:lnTo>
                <a:lnTo>
                  <a:pt x="342" y="8"/>
                </a:lnTo>
                <a:lnTo>
                  <a:pt x="332" y="5"/>
                </a:lnTo>
                <a:lnTo>
                  <a:pt x="321" y="2"/>
                </a:lnTo>
                <a:lnTo>
                  <a:pt x="311" y="0"/>
                </a:lnTo>
                <a:lnTo>
                  <a:pt x="299" y="0"/>
                </a:lnTo>
                <a:lnTo>
                  <a:pt x="289" y="0"/>
                </a:lnTo>
                <a:lnTo>
                  <a:pt x="278" y="2"/>
                </a:lnTo>
                <a:lnTo>
                  <a:pt x="268" y="5"/>
                </a:lnTo>
                <a:lnTo>
                  <a:pt x="258" y="8"/>
                </a:lnTo>
                <a:lnTo>
                  <a:pt x="248" y="13"/>
                </a:lnTo>
                <a:lnTo>
                  <a:pt x="240" y="18"/>
                </a:lnTo>
                <a:lnTo>
                  <a:pt x="231" y="25"/>
                </a:lnTo>
                <a:lnTo>
                  <a:pt x="222" y="32"/>
                </a:lnTo>
                <a:lnTo>
                  <a:pt x="215" y="40"/>
                </a:lnTo>
                <a:lnTo>
                  <a:pt x="209" y="50"/>
                </a:lnTo>
                <a:lnTo>
                  <a:pt x="203" y="58"/>
                </a:lnTo>
                <a:lnTo>
                  <a:pt x="199" y="68"/>
                </a:lnTo>
                <a:lnTo>
                  <a:pt x="196" y="78"/>
                </a:lnTo>
                <a:lnTo>
                  <a:pt x="193" y="88"/>
                </a:lnTo>
                <a:lnTo>
                  <a:pt x="191" y="99"/>
                </a:lnTo>
                <a:lnTo>
                  <a:pt x="190" y="109"/>
                </a:lnTo>
                <a:lnTo>
                  <a:pt x="191" y="120"/>
                </a:lnTo>
                <a:lnTo>
                  <a:pt x="193" y="130"/>
                </a:lnTo>
                <a:lnTo>
                  <a:pt x="196" y="140"/>
                </a:lnTo>
                <a:lnTo>
                  <a:pt x="199" y="150"/>
                </a:lnTo>
                <a:lnTo>
                  <a:pt x="203" y="160"/>
                </a:lnTo>
                <a:lnTo>
                  <a:pt x="209" y="169"/>
                </a:lnTo>
                <a:lnTo>
                  <a:pt x="215" y="178"/>
                </a:lnTo>
                <a:lnTo>
                  <a:pt x="222" y="186"/>
                </a:lnTo>
                <a:lnTo>
                  <a:pt x="231" y="194"/>
                </a:lnTo>
                <a:lnTo>
                  <a:pt x="243" y="201"/>
                </a:lnTo>
                <a:lnTo>
                  <a:pt x="256" y="208"/>
                </a:lnTo>
                <a:lnTo>
                  <a:pt x="271" y="215"/>
                </a:lnTo>
                <a:lnTo>
                  <a:pt x="304" y="228"/>
                </a:lnTo>
                <a:lnTo>
                  <a:pt x="339" y="241"/>
                </a:lnTo>
                <a:lnTo>
                  <a:pt x="0" y="241"/>
                </a:lnTo>
                <a:lnTo>
                  <a:pt x="0" y="421"/>
                </a:lnTo>
                <a:lnTo>
                  <a:pt x="30" y="421"/>
                </a:lnTo>
                <a:lnTo>
                  <a:pt x="30" y="869"/>
                </a:lnTo>
                <a:lnTo>
                  <a:pt x="867" y="869"/>
                </a:lnTo>
                <a:lnTo>
                  <a:pt x="867" y="421"/>
                </a:lnTo>
                <a:lnTo>
                  <a:pt x="896" y="421"/>
                </a:lnTo>
                <a:lnTo>
                  <a:pt x="896" y="2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A16491-FD3A-4629-BDD5-3A24707B4B0B}"/>
              </a:ext>
            </a:extLst>
          </p:cNvPr>
          <p:cNvGrpSpPr/>
          <p:nvPr/>
        </p:nvGrpSpPr>
        <p:grpSpPr>
          <a:xfrm>
            <a:off x="7520525" y="4831502"/>
            <a:ext cx="187162" cy="224829"/>
            <a:chOff x="966788" y="4452938"/>
            <a:chExt cx="252413" cy="303213"/>
          </a:xfrm>
          <a:solidFill>
            <a:srgbClr val="C00000"/>
          </a:solidFill>
        </p:grpSpPr>
        <p:sp>
          <p:nvSpPr>
            <p:cNvPr id="21" name="Freeform 121">
              <a:extLst>
                <a:ext uri="{FF2B5EF4-FFF2-40B4-BE49-F238E27FC236}">
                  <a16:creationId xmlns:a16="http://schemas.microsoft.com/office/drawing/2014/main" id="{4306A533-B253-48F9-BC4B-A335EB9A6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8" y="4452938"/>
              <a:ext cx="252413" cy="303213"/>
            </a:xfrm>
            <a:custGeom>
              <a:avLst/>
              <a:gdLst>
                <a:gd name="T0" fmla="*/ 259 w 637"/>
                <a:gd name="T1" fmla="*/ 733 h 764"/>
                <a:gd name="T2" fmla="*/ 192 w 637"/>
                <a:gd name="T3" fmla="*/ 710 h 764"/>
                <a:gd name="T4" fmla="*/ 133 w 637"/>
                <a:gd name="T5" fmla="*/ 671 h 764"/>
                <a:gd name="T6" fmla="*/ 84 w 637"/>
                <a:gd name="T7" fmla="*/ 621 h 764"/>
                <a:gd name="T8" fmla="*/ 49 w 637"/>
                <a:gd name="T9" fmla="*/ 560 h 764"/>
                <a:gd name="T10" fmla="*/ 29 w 637"/>
                <a:gd name="T11" fmla="*/ 490 h 764"/>
                <a:gd name="T12" fmla="*/ 27 w 637"/>
                <a:gd name="T13" fmla="*/ 416 h 764"/>
                <a:gd name="T14" fmla="*/ 43 w 637"/>
                <a:gd name="T15" fmla="*/ 345 h 764"/>
                <a:gd name="T16" fmla="*/ 76 w 637"/>
                <a:gd name="T17" fmla="*/ 283 h 764"/>
                <a:gd name="T18" fmla="*/ 122 w 637"/>
                <a:gd name="T19" fmla="*/ 229 h 764"/>
                <a:gd name="T20" fmla="*/ 179 w 637"/>
                <a:gd name="T21" fmla="*/ 188 h 764"/>
                <a:gd name="T22" fmla="*/ 245 w 637"/>
                <a:gd name="T23" fmla="*/ 162 h 764"/>
                <a:gd name="T24" fmla="*/ 318 w 637"/>
                <a:gd name="T25" fmla="*/ 153 h 764"/>
                <a:gd name="T26" fmla="*/ 391 w 637"/>
                <a:gd name="T27" fmla="*/ 162 h 764"/>
                <a:gd name="T28" fmla="*/ 458 w 637"/>
                <a:gd name="T29" fmla="*/ 188 h 764"/>
                <a:gd name="T30" fmla="*/ 516 w 637"/>
                <a:gd name="T31" fmla="*/ 229 h 764"/>
                <a:gd name="T32" fmla="*/ 561 w 637"/>
                <a:gd name="T33" fmla="*/ 283 h 764"/>
                <a:gd name="T34" fmla="*/ 594 w 637"/>
                <a:gd name="T35" fmla="*/ 345 h 764"/>
                <a:gd name="T36" fmla="*/ 610 w 637"/>
                <a:gd name="T37" fmla="*/ 416 h 764"/>
                <a:gd name="T38" fmla="*/ 608 w 637"/>
                <a:gd name="T39" fmla="*/ 490 h 764"/>
                <a:gd name="T40" fmla="*/ 589 w 637"/>
                <a:gd name="T41" fmla="*/ 560 h 764"/>
                <a:gd name="T42" fmla="*/ 553 w 637"/>
                <a:gd name="T43" fmla="*/ 621 h 764"/>
                <a:gd name="T44" fmla="*/ 505 w 637"/>
                <a:gd name="T45" fmla="*/ 671 h 764"/>
                <a:gd name="T46" fmla="*/ 446 w 637"/>
                <a:gd name="T47" fmla="*/ 710 h 764"/>
                <a:gd name="T48" fmla="*/ 377 w 637"/>
                <a:gd name="T49" fmla="*/ 733 h 764"/>
                <a:gd name="T50" fmla="*/ 294 w 637"/>
                <a:gd name="T51" fmla="*/ 25 h 764"/>
                <a:gd name="T52" fmla="*/ 305 w 637"/>
                <a:gd name="T53" fmla="*/ 128 h 764"/>
                <a:gd name="T54" fmla="*/ 594 w 637"/>
                <a:gd name="T55" fmla="*/ 199 h 764"/>
                <a:gd name="T56" fmla="*/ 615 w 637"/>
                <a:gd name="T57" fmla="*/ 195 h 764"/>
                <a:gd name="T58" fmla="*/ 576 w 637"/>
                <a:gd name="T59" fmla="*/ 146 h 764"/>
                <a:gd name="T60" fmla="*/ 559 w 637"/>
                <a:gd name="T61" fmla="*/ 158 h 764"/>
                <a:gd name="T62" fmla="*/ 515 w 637"/>
                <a:gd name="T63" fmla="*/ 196 h 764"/>
                <a:gd name="T64" fmla="*/ 415 w 637"/>
                <a:gd name="T65" fmla="*/ 142 h 764"/>
                <a:gd name="T66" fmla="*/ 413 w 637"/>
                <a:gd name="T67" fmla="*/ 25 h 764"/>
                <a:gd name="T68" fmla="*/ 417 w 637"/>
                <a:gd name="T69" fmla="*/ 3 h 764"/>
                <a:gd name="T70" fmla="*/ 229 w 637"/>
                <a:gd name="T71" fmla="*/ 0 h 764"/>
                <a:gd name="T72" fmla="*/ 217 w 637"/>
                <a:gd name="T73" fmla="*/ 17 h 764"/>
                <a:gd name="T74" fmla="*/ 268 w 637"/>
                <a:gd name="T75" fmla="*/ 132 h 764"/>
                <a:gd name="T76" fmla="*/ 200 w 637"/>
                <a:gd name="T77" fmla="*/ 152 h 764"/>
                <a:gd name="T78" fmla="*/ 139 w 637"/>
                <a:gd name="T79" fmla="*/ 184 h 764"/>
                <a:gd name="T80" fmla="*/ 86 w 637"/>
                <a:gd name="T81" fmla="*/ 229 h 764"/>
                <a:gd name="T82" fmla="*/ 46 w 637"/>
                <a:gd name="T83" fmla="*/ 284 h 764"/>
                <a:gd name="T84" fmla="*/ 17 w 637"/>
                <a:gd name="T85" fmla="*/ 347 h 764"/>
                <a:gd name="T86" fmla="*/ 2 w 637"/>
                <a:gd name="T87" fmla="*/ 416 h 764"/>
                <a:gd name="T88" fmla="*/ 4 w 637"/>
                <a:gd name="T89" fmla="*/ 494 h 764"/>
                <a:gd name="T90" fmla="*/ 25 w 637"/>
                <a:gd name="T91" fmla="*/ 569 h 764"/>
                <a:gd name="T92" fmla="*/ 64 w 637"/>
                <a:gd name="T93" fmla="*/ 636 h 764"/>
                <a:gd name="T94" fmla="*/ 116 w 637"/>
                <a:gd name="T95" fmla="*/ 691 h 764"/>
                <a:gd name="T96" fmla="*/ 181 w 637"/>
                <a:gd name="T97" fmla="*/ 733 h 764"/>
                <a:gd name="T98" fmla="*/ 255 w 637"/>
                <a:gd name="T99" fmla="*/ 757 h 764"/>
                <a:gd name="T100" fmla="*/ 335 w 637"/>
                <a:gd name="T101" fmla="*/ 764 h 764"/>
                <a:gd name="T102" fmla="*/ 413 w 637"/>
                <a:gd name="T103" fmla="*/ 750 h 764"/>
                <a:gd name="T104" fmla="*/ 484 w 637"/>
                <a:gd name="T105" fmla="*/ 718 h 764"/>
                <a:gd name="T106" fmla="*/ 544 w 637"/>
                <a:gd name="T107" fmla="*/ 670 h 764"/>
                <a:gd name="T108" fmla="*/ 591 w 637"/>
                <a:gd name="T109" fmla="*/ 610 h 764"/>
                <a:gd name="T110" fmla="*/ 623 w 637"/>
                <a:gd name="T111" fmla="*/ 540 h 764"/>
                <a:gd name="T112" fmla="*/ 636 w 637"/>
                <a:gd name="T113" fmla="*/ 462 h 764"/>
                <a:gd name="T114" fmla="*/ 631 w 637"/>
                <a:gd name="T115" fmla="*/ 385 h 764"/>
                <a:gd name="T116" fmla="*/ 608 w 637"/>
                <a:gd name="T117" fmla="*/ 313 h 764"/>
                <a:gd name="T118" fmla="*/ 569 w 637"/>
                <a:gd name="T119" fmla="*/ 25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7" h="764">
                  <a:moveTo>
                    <a:pt x="318" y="738"/>
                  </a:moveTo>
                  <a:lnTo>
                    <a:pt x="303" y="738"/>
                  </a:lnTo>
                  <a:lnTo>
                    <a:pt x="289" y="737"/>
                  </a:lnTo>
                  <a:lnTo>
                    <a:pt x="274" y="735"/>
                  </a:lnTo>
                  <a:lnTo>
                    <a:pt x="259" y="733"/>
                  </a:lnTo>
                  <a:lnTo>
                    <a:pt x="245" y="729"/>
                  </a:lnTo>
                  <a:lnTo>
                    <a:pt x="231" y="725"/>
                  </a:lnTo>
                  <a:lnTo>
                    <a:pt x="218" y="721"/>
                  </a:lnTo>
                  <a:lnTo>
                    <a:pt x="204" y="715"/>
                  </a:lnTo>
                  <a:lnTo>
                    <a:pt x="192" y="710"/>
                  </a:lnTo>
                  <a:lnTo>
                    <a:pt x="179" y="704"/>
                  </a:lnTo>
                  <a:lnTo>
                    <a:pt x="167" y="696"/>
                  </a:lnTo>
                  <a:lnTo>
                    <a:pt x="155" y="689"/>
                  </a:lnTo>
                  <a:lnTo>
                    <a:pt x="143" y="680"/>
                  </a:lnTo>
                  <a:lnTo>
                    <a:pt x="133" y="671"/>
                  </a:lnTo>
                  <a:lnTo>
                    <a:pt x="122" y="663"/>
                  </a:lnTo>
                  <a:lnTo>
                    <a:pt x="112" y="653"/>
                  </a:lnTo>
                  <a:lnTo>
                    <a:pt x="102" y="642"/>
                  </a:lnTo>
                  <a:lnTo>
                    <a:pt x="93" y="632"/>
                  </a:lnTo>
                  <a:lnTo>
                    <a:pt x="84" y="621"/>
                  </a:lnTo>
                  <a:lnTo>
                    <a:pt x="76" y="609"/>
                  </a:lnTo>
                  <a:lnTo>
                    <a:pt x="68" y="597"/>
                  </a:lnTo>
                  <a:lnTo>
                    <a:pt x="62" y="585"/>
                  </a:lnTo>
                  <a:lnTo>
                    <a:pt x="55" y="573"/>
                  </a:lnTo>
                  <a:lnTo>
                    <a:pt x="49" y="560"/>
                  </a:lnTo>
                  <a:lnTo>
                    <a:pt x="43" y="546"/>
                  </a:lnTo>
                  <a:lnTo>
                    <a:pt x="39" y="533"/>
                  </a:lnTo>
                  <a:lnTo>
                    <a:pt x="35" y="519"/>
                  </a:lnTo>
                  <a:lnTo>
                    <a:pt x="32" y="505"/>
                  </a:lnTo>
                  <a:lnTo>
                    <a:pt x="29" y="490"/>
                  </a:lnTo>
                  <a:lnTo>
                    <a:pt x="27" y="476"/>
                  </a:lnTo>
                  <a:lnTo>
                    <a:pt x="26" y="461"/>
                  </a:lnTo>
                  <a:lnTo>
                    <a:pt x="26" y="446"/>
                  </a:lnTo>
                  <a:lnTo>
                    <a:pt x="26" y="431"/>
                  </a:lnTo>
                  <a:lnTo>
                    <a:pt x="27" y="416"/>
                  </a:lnTo>
                  <a:lnTo>
                    <a:pt x="29" y="401"/>
                  </a:lnTo>
                  <a:lnTo>
                    <a:pt x="32" y="387"/>
                  </a:lnTo>
                  <a:lnTo>
                    <a:pt x="35" y="373"/>
                  </a:lnTo>
                  <a:lnTo>
                    <a:pt x="39" y="359"/>
                  </a:lnTo>
                  <a:lnTo>
                    <a:pt x="43" y="345"/>
                  </a:lnTo>
                  <a:lnTo>
                    <a:pt x="49" y="332"/>
                  </a:lnTo>
                  <a:lnTo>
                    <a:pt x="55" y="319"/>
                  </a:lnTo>
                  <a:lnTo>
                    <a:pt x="62" y="306"/>
                  </a:lnTo>
                  <a:lnTo>
                    <a:pt x="68" y="294"/>
                  </a:lnTo>
                  <a:lnTo>
                    <a:pt x="76" y="283"/>
                  </a:lnTo>
                  <a:lnTo>
                    <a:pt x="84" y="271"/>
                  </a:lnTo>
                  <a:lnTo>
                    <a:pt x="93" y="260"/>
                  </a:lnTo>
                  <a:lnTo>
                    <a:pt x="102" y="249"/>
                  </a:lnTo>
                  <a:lnTo>
                    <a:pt x="112" y="239"/>
                  </a:lnTo>
                  <a:lnTo>
                    <a:pt x="122" y="229"/>
                  </a:lnTo>
                  <a:lnTo>
                    <a:pt x="133" y="220"/>
                  </a:lnTo>
                  <a:lnTo>
                    <a:pt x="143" y="211"/>
                  </a:lnTo>
                  <a:lnTo>
                    <a:pt x="155" y="203"/>
                  </a:lnTo>
                  <a:lnTo>
                    <a:pt x="167" y="196"/>
                  </a:lnTo>
                  <a:lnTo>
                    <a:pt x="179" y="188"/>
                  </a:lnTo>
                  <a:lnTo>
                    <a:pt x="192" y="182"/>
                  </a:lnTo>
                  <a:lnTo>
                    <a:pt x="204" y="176"/>
                  </a:lnTo>
                  <a:lnTo>
                    <a:pt x="218" y="171"/>
                  </a:lnTo>
                  <a:lnTo>
                    <a:pt x="231" y="166"/>
                  </a:lnTo>
                  <a:lnTo>
                    <a:pt x="245" y="162"/>
                  </a:lnTo>
                  <a:lnTo>
                    <a:pt x="259" y="159"/>
                  </a:lnTo>
                  <a:lnTo>
                    <a:pt x="274" y="156"/>
                  </a:lnTo>
                  <a:lnTo>
                    <a:pt x="289" y="154"/>
                  </a:lnTo>
                  <a:lnTo>
                    <a:pt x="303" y="153"/>
                  </a:lnTo>
                  <a:lnTo>
                    <a:pt x="318" y="153"/>
                  </a:lnTo>
                  <a:lnTo>
                    <a:pt x="333" y="153"/>
                  </a:lnTo>
                  <a:lnTo>
                    <a:pt x="348" y="154"/>
                  </a:lnTo>
                  <a:lnTo>
                    <a:pt x="363" y="156"/>
                  </a:lnTo>
                  <a:lnTo>
                    <a:pt x="377" y="159"/>
                  </a:lnTo>
                  <a:lnTo>
                    <a:pt x="391" y="162"/>
                  </a:lnTo>
                  <a:lnTo>
                    <a:pt x="405" y="166"/>
                  </a:lnTo>
                  <a:lnTo>
                    <a:pt x="419" y="171"/>
                  </a:lnTo>
                  <a:lnTo>
                    <a:pt x="432" y="176"/>
                  </a:lnTo>
                  <a:lnTo>
                    <a:pt x="446" y="182"/>
                  </a:lnTo>
                  <a:lnTo>
                    <a:pt x="458" y="188"/>
                  </a:lnTo>
                  <a:lnTo>
                    <a:pt x="471" y="196"/>
                  </a:lnTo>
                  <a:lnTo>
                    <a:pt x="483" y="203"/>
                  </a:lnTo>
                  <a:lnTo>
                    <a:pt x="493" y="211"/>
                  </a:lnTo>
                  <a:lnTo>
                    <a:pt x="505" y="220"/>
                  </a:lnTo>
                  <a:lnTo>
                    <a:pt x="516" y="229"/>
                  </a:lnTo>
                  <a:lnTo>
                    <a:pt x="525" y="239"/>
                  </a:lnTo>
                  <a:lnTo>
                    <a:pt x="535" y="249"/>
                  </a:lnTo>
                  <a:lnTo>
                    <a:pt x="545" y="260"/>
                  </a:lnTo>
                  <a:lnTo>
                    <a:pt x="553" y="271"/>
                  </a:lnTo>
                  <a:lnTo>
                    <a:pt x="561" y="283"/>
                  </a:lnTo>
                  <a:lnTo>
                    <a:pt x="569" y="294"/>
                  </a:lnTo>
                  <a:lnTo>
                    <a:pt x="576" y="306"/>
                  </a:lnTo>
                  <a:lnTo>
                    <a:pt x="582" y="319"/>
                  </a:lnTo>
                  <a:lnTo>
                    <a:pt x="589" y="332"/>
                  </a:lnTo>
                  <a:lnTo>
                    <a:pt x="594" y="345"/>
                  </a:lnTo>
                  <a:lnTo>
                    <a:pt x="598" y="359"/>
                  </a:lnTo>
                  <a:lnTo>
                    <a:pt x="603" y="373"/>
                  </a:lnTo>
                  <a:lnTo>
                    <a:pt x="606" y="387"/>
                  </a:lnTo>
                  <a:lnTo>
                    <a:pt x="608" y="401"/>
                  </a:lnTo>
                  <a:lnTo>
                    <a:pt x="610" y="416"/>
                  </a:lnTo>
                  <a:lnTo>
                    <a:pt x="611" y="431"/>
                  </a:lnTo>
                  <a:lnTo>
                    <a:pt x="611" y="446"/>
                  </a:lnTo>
                  <a:lnTo>
                    <a:pt x="611" y="461"/>
                  </a:lnTo>
                  <a:lnTo>
                    <a:pt x="610" y="476"/>
                  </a:lnTo>
                  <a:lnTo>
                    <a:pt x="608" y="490"/>
                  </a:lnTo>
                  <a:lnTo>
                    <a:pt x="606" y="505"/>
                  </a:lnTo>
                  <a:lnTo>
                    <a:pt x="603" y="519"/>
                  </a:lnTo>
                  <a:lnTo>
                    <a:pt x="598" y="533"/>
                  </a:lnTo>
                  <a:lnTo>
                    <a:pt x="594" y="546"/>
                  </a:lnTo>
                  <a:lnTo>
                    <a:pt x="589" y="560"/>
                  </a:lnTo>
                  <a:lnTo>
                    <a:pt x="582" y="573"/>
                  </a:lnTo>
                  <a:lnTo>
                    <a:pt x="576" y="585"/>
                  </a:lnTo>
                  <a:lnTo>
                    <a:pt x="569" y="597"/>
                  </a:lnTo>
                  <a:lnTo>
                    <a:pt x="561" y="609"/>
                  </a:lnTo>
                  <a:lnTo>
                    <a:pt x="553" y="621"/>
                  </a:lnTo>
                  <a:lnTo>
                    <a:pt x="545" y="632"/>
                  </a:lnTo>
                  <a:lnTo>
                    <a:pt x="535" y="642"/>
                  </a:lnTo>
                  <a:lnTo>
                    <a:pt x="525" y="653"/>
                  </a:lnTo>
                  <a:lnTo>
                    <a:pt x="516" y="663"/>
                  </a:lnTo>
                  <a:lnTo>
                    <a:pt x="505" y="671"/>
                  </a:lnTo>
                  <a:lnTo>
                    <a:pt x="493" y="680"/>
                  </a:lnTo>
                  <a:lnTo>
                    <a:pt x="483" y="689"/>
                  </a:lnTo>
                  <a:lnTo>
                    <a:pt x="471" y="696"/>
                  </a:lnTo>
                  <a:lnTo>
                    <a:pt x="458" y="704"/>
                  </a:lnTo>
                  <a:lnTo>
                    <a:pt x="446" y="710"/>
                  </a:lnTo>
                  <a:lnTo>
                    <a:pt x="432" y="715"/>
                  </a:lnTo>
                  <a:lnTo>
                    <a:pt x="419" y="721"/>
                  </a:lnTo>
                  <a:lnTo>
                    <a:pt x="405" y="725"/>
                  </a:lnTo>
                  <a:lnTo>
                    <a:pt x="391" y="729"/>
                  </a:lnTo>
                  <a:lnTo>
                    <a:pt x="377" y="733"/>
                  </a:lnTo>
                  <a:lnTo>
                    <a:pt x="363" y="735"/>
                  </a:lnTo>
                  <a:lnTo>
                    <a:pt x="348" y="737"/>
                  </a:lnTo>
                  <a:lnTo>
                    <a:pt x="333" y="738"/>
                  </a:lnTo>
                  <a:lnTo>
                    <a:pt x="318" y="738"/>
                  </a:lnTo>
                  <a:close/>
                  <a:moveTo>
                    <a:pt x="294" y="25"/>
                  </a:moveTo>
                  <a:lnTo>
                    <a:pt x="344" y="25"/>
                  </a:lnTo>
                  <a:lnTo>
                    <a:pt x="344" y="128"/>
                  </a:lnTo>
                  <a:lnTo>
                    <a:pt x="331" y="128"/>
                  </a:lnTo>
                  <a:lnTo>
                    <a:pt x="318" y="127"/>
                  </a:lnTo>
                  <a:lnTo>
                    <a:pt x="305" y="128"/>
                  </a:lnTo>
                  <a:lnTo>
                    <a:pt x="294" y="128"/>
                  </a:lnTo>
                  <a:lnTo>
                    <a:pt x="294" y="25"/>
                  </a:lnTo>
                  <a:close/>
                  <a:moveTo>
                    <a:pt x="550" y="228"/>
                  </a:moveTo>
                  <a:lnTo>
                    <a:pt x="587" y="192"/>
                  </a:lnTo>
                  <a:lnTo>
                    <a:pt x="594" y="199"/>
                  </a:lnTo>
                  <a:lnTo>
                    <a:pt x="598" y="201"/>
                  </a:lnTo>
                  <a:lnTo>
                    <a:pt x="603" y="202"/>
                  </a:lnTo>
                  <a:lnTo>
                    <a:pt x="608" y="201"/>
                  </a:lnTo>
                  <a:lnTo>
                    <a:pt x="612" y="199"/>
                  </a:lnTo>
                  <a:lnTo>
                    <a:pt x="615" y="195"/>
                  </a:lnTo>
                  <a:lnTo>
                    <a:pt x="616" y="189"/>
                  </a:lnTo>
                  <a:lnTo>
                    <a:pt x="615" y="185"/>
                  </a:lnTo>
                  <a:lnTo>
                    <a:pt x="612" y="181"/>
                  </a:lnTo>
                  <a:lnTo>
                    <a:pt x="580" y="148"/>
                  </a:lnTo>
                  <a:lnTo>
                    <a:pt x="576" y="146"/>
                  </a:lnTo>
                  <a:lnTo>
                    <a:pt x="572" y="145"/>
                  </a:lnTo>
                  <a:lnTo>
                    <a:pt x="566" y="146"/>
                  </a:lnTo>
                  <a:lnTo>
                    <a:pt x="562" y="148"/>
                  </a:lnTo>
                  <a:lnTo>
                    <a:pt x="560" y="153"/>
                  </a:lnTo>
                  <a:lnTo>
                    <a:pt x="559" y="158"/>
                  </a:lnTo>
                  <a:lnTo>
                    <a:pt x="560" y="162"/>
                  </a:lnTo>
                  <a:lnTo>
                    <a:pt x="562" y="167"/>
                  </a:lnTo>
                  <a:lnTo>
                    <a:pt x="569" y="173"/>
                  </a:lnTo>
                  <a:lnTo>
                    <a:pt x="532" y="210"/>
                  </a:lnTo>
                  <a:lnTo>
                    <a:pt x="515" y="196"/>
                  </a:lnTo>
                  <a:lnTo>
                    <a:pt x="496" y="182"/>
                  </a:lnTo>
                  <a:lnTo>
                    <a:pt x="477" y="170"/>
                  </a:lnTo>
                  <a:lnTo>
                    <a:pt x="458" y="159"/>
                  </a:lnTo>
                  <a:lnTo>
                    <a:pt x="436" y="151"/>
                  </a:lnTo>
                  <a:lnTo>
                    <a:pt x="415" y="142"/>
                  </a:lnTo>
                  <a:lnTo>
                    <a:pt x="392" y="137"/>
                  </a:lnTo>
                  <a:lnTo>
                    <a:pt x="370" y="132"/>
                  </a:lnTo>
                  <a:lnTo>
                    <a:pt x="370" y="25"/>
                  </a:lnTo>
                  <a:lnTo>
                    <a:pt x="407" y="25"/>
                  </a:lnTo>
                  <a:lnTo>
                    <a:pt x="413" y="25"/>
                  </a:lnTo>
                  <a:lnTo>
                    <a:pt x="417" y="22"/>
                  </a:lnTo>
                  <a:lnTo>
                    <a:pt x="419" y="17"/>
                  </a:lnTo>
                  <a:lnTo>
                    <a:pt x="420" y="13"/>
                  </a:lnTo>
                  <a:lnTo>
                    <a:pt x="419" y="8"/>
                  </a:lnTo>
                  <a:lnTo>
                    <a:pt x="417" y="3"/>
                  </a:lnTo>
                  <a:lnTo>
                    <a:pt x="413" y="1"/>
                  </a:lnTo>
                  <a:lnTo>
                    <a:pt x="407" y="0"/>
                  </a:lnTo>
                  <a:lnTo>
                    <a:pt x="357" y="0"/>
                  </a:lnTo>
                  <a:lnTo>
                    <a:pt x="281" y="0"/>
                  </a:lnTo>
                  <a:lnTo>
                    <a:pt x="229" y="0"/>
                  </a:lnTo>
                  <a:lnTo>
                    <a:pt x="225" y="1"/>
                  </a:lnTo>
                  <a:lnTo>
                    <a:pt x="221" y="3"/>
                  </a:lnTo>
                  <a:lnTo>
                    <a:pt x="217" y="8"/>
                  </a:lnTo>
                  <a:lnTo>
                    <a:pt x="217" y="13"/>
                  </a:lnTo>
                  <a:lnTo>
                    <a:pt x="217" y="17"/>
                  </a:lnTo>
                  <a:lnTo>
                    <a:pt x="221" y="22"/>
                  </a:lnTo>
                  <a:lnTo>
                    <a:pt x="225" y="25"/>
                  </a:lnTo>
                  <a:lnTo>
                    <a:pt x="229" y="25"/>
                  </a:lnTo>
                  <a:lnTo>
                    <a:pt x="268" y="25"/>
                  </a:lnTo>
                  <a:lnTo>
                    <a:pt x="268" y="132"/>
                  </a:lnTo>
                  <a:lnTo>
                    <a:pt x="254" y="134"/>
                  </a:lnTo>
                  <a:lnTo>
                    <a:pt x="240" y="138"/>
                  </a:lnTo>
                  <a:lnTo>
                    <a:pt x="226" y="142"/>
                  </a:lnTo>
                  <a:lnTo>
                    <a:pt x="213" y="146"/>
                  </a:lnTo>
                  <a:lnTo>
                    <a:pt x="200" y="152"/>
                  </a:lnTo>
                  <a:lnTo>
                    <a:pt x="187" y="157"/>
                  </a:lnTo>
                  <a:lnTo>
                    <a:pt x="174" y="162"/>
                  </a:lnTo>
                  <a:lnTo>
                    <a:pt x="163" y="169"/>
                  </a:lnTo>
                  <a:lnTo>
                    <a:pt x="150" y="176"/>
                  </a:lnTo>
                  <a:lnTo>
                    <a:pt x="139" y="184"/>
                  </a:lnTo>
                  <a:lnTo>
                    <a:pt x="127" y="191"/>
                  </a:lnTo>
                  <a:lnTo>
                    <a:pt x="116" y="200"/>
                  </a:lnTo>
                  <a:lnTo>
                    <a:pt x="106" y="210"/>
                  </a:lnTo>
                  <a:lnTo>
                    <a:pt x="96" y="218"/>
                  </a:lnTo>
                  <a:lnTo>
                    <a:pt x="86" y="229"/>
                  </a:lnTo>
                  <a:lnTo>
                    <a:pt x="78" y="239"/>
                  </a:lnTo>
                  <a:lnTo>
                    <a:pt x="68" y="249"/>
                  </a:lnTo>
                  <a:lnTo>
                    <a:pt x="61" y="260"/>
                  </a:lnTo>
                  <a:lnTo>
                    <a:pt x="52" y="272"/>
                  </a:lnTo>
                  <a:lnTo>
                    <a:pt x="46" y="284"/>
                  </a:lnTo>
                  <a:lnTo>
                    <a:pt x="38" y="296"/>
                  </a:lnTo>
                  <a:lnTo>
                    <a:pt x="32" y="307"/>
                  </a:lnTo>
                  <a:lnTo>
                    <a:pt x="26" y="320"/>
                  </a:lnTo>
                  <a:lnTo>
                    <a:pt x="21" y="333"/>
                  </a:lnTo>
                  <a:lnTo>
                    <a:pt x="17" y="347"/>
                  </a:lnTo>
                  <a:lnTo>
                    <a:pt x="12" y="360"/>
                  </a:lnTo>
                  <a:lnTo>
                    <a:pt x="9" y="374"/>
                  </a:lnTo>
                  <a:lnTo>
                    <a:pt x="6" y="388"/>
                  </a:lnTo>
                  <a:lnTo>
                    <a:pt x="4" y="402"/>
                  </a:lnTo>
                  <a:lnTo>
                    <a:pt x="2" y="416"/>
                  </a:lnTo>
                  <a:lnTo>
                    <a:pt x="0" y="431"/>
                  </a:lnTo>
                  <a:lnTo>
                    <a:pt x="0" y="446"/>
                  </a:lnTo>
                  <a:lnTo>
                    <a:pt x="0" y="462"/>
                  </a:lnTo>
                  <a:lnTo>
                    <a:pt x="2" y="478"/>
                  </a:lnTo>
                  <a:lnTo>
                    <a:pt x="4" y="494"/>
                  </a:lnTo>
                  <a:lnTo>
                    <a:pt x="7" y="509"/>
                  </a:lnTo>
                  <a:lnTo>
                    <a:pt x="10" y="525"/>
                  </a:lnTo>
                  <a:lnTo>
                    <a:pt x="14" y="540"/>
                  </a:lnTo>
                  <a:lnTo>
                    <a:pt x="20" y="555"/>
                  </a:lnTo>
                  <a:lnTo>
                    <a:pt x="25" y="569"/>
                  </a:lnTo>
                  <a:lnTo>
                    <a:pt x="32" y="583"/>
                  </a:lnTo>
                  <a:lnTo>
                    <a:pt x="39" y="597"/>
                  </a:lnTo>
                  <a:lnTo>
                    <a:pt x="47" y="610"/>
                  </a:lnTo>
                  <a:lnTo>
                    <a:pt x="55" y="623"/>
                  </a:lnTo>
                  <a:lnTo>
                    <a:pt x="64" y="636"/>
                  </a:lnTo>
                  <a:lnTo>
                    <a:pt x="73" y="648"/>
                  </a:lnTo>
                  <a:lnTo>
                    <a:pt x="83" y="660"/>
                  </a:lnTo>
                  <a:lnTo>
                    <a:pt x="94" y="670"/>
                  </a:lnTo>
                  <a:lnTo>
                    <a:pt x="105" y="681"/>
                  </a:lnTo>
                  <a:lnTo>
                    <a:pt x="116" y="691"/>
                  </a:lnTo>
                  <a:lnTo>
                    <a:pt x="128" y="700"/>
                  </a:lnTo>
                  <a:lnTo>
                    <a:pt x="141" y="710"/>
                  </a:lnTo>
                  <a:lnTo>
                    <a:pt x="154" y="718"/>
                  </a:lnTo>
                  <a:lnTo>
                    <a:pt x="167" y="725"/>
                  </a:lnTo>
                  <a:lnTo>
                    <a:pt x="181" y="733"/>
                  </a:lnTo>
                  <a:lnTo>
                    <a:pt x="195" y="739"/>
                  </a:lnTo>
                  <a:lnTo>
                    <a:pt x="210" y="744"/>
                  </a:lnTo>
                  <a:lnTo>
                    <a:pt x="224" y="750"/>
                  </a:lnTo>
                  <a:lnTo>
                    <a:pt x="239" y="754"/>
                  </a:lnTo>
                  <a:lnTo>
                    <a:pt x="255" y="757"/>
                  </a:lnTo>
                  <a:lnTo>
                    <a:pt x="270" y="760"/>
                  </a:lnTo>
                  <a:lnTo>
                    <a:pt x="286" y="763"/>
                  </a:lnTo>
                  <a:lnTo>
                    <a:pt x="302" y="764"/>
                  </a:lnTo>
                  <a:lnTo>
                    <a:pt x="318" y="764"/>
                  </a:lnTo>
                  <a:lnTo>
                    <a:pt x="335" y="764"/>
                  </a:lnTo>
                  <a:lnTo>
                    <a:pt x="352" y="763"/>
                  </a:lnTo>
                  <a:lnTo>
                    <a:pt x="367" y="760"/>
                  </a:lnTo>
                  <a:lnTo>
                    <a:pt x="383" y="757"/>
                  </a:lnTo>
                  <a:lnTo>
                    <a:pt x="398" y="754"/>
                  </a:lnTo>
                  <a:lnTo>
                    <a:pt x="413" y="750"/>
                  </a:lnTo>
                  <a:lnTo>
                    <a:pt x="428" y="744"/>
                  </a:lnTo>
                  <a:lnTo>
                    <a:pt x="443" y="739"/>
                  </a:lnTo>
                  <a:lnTo>
                    <a:pt x="457" y="733"/>
                  </a:lnTo>
                  <a:lnTo>
                    <a:pt x="471" y="725"/>
                  </a:lnTo>
                  <a:lnTo>
                    <a:pt x="484" y="718"/>
                  </a:lnTo>
                  <a:lnTo>
                    <a:pt x="496" y="710"/>
                  </a:lnTo>
                  <a:lnTo>
                    <a:pt x="509" y="700"/>
                  </a:lnTo>
                  <a:lnTo>
                    <a:pt x="521" y="691"/>
                  </a:lnTo>
                  <a:lnTo>
                    <a:pt x="533" y="681"/>
                  </a:lnTo>
                  <a:lnTo>
                    <a:pt x="544" y="670"/>
                  </a:lnTo>
                  <a:lnTo>
                    <a:pt x="554" y="660"/>
                  </a:lnTo>
                  <a:lnTo>
                    <a:pt x="564" y="648"/>
                  </a:lnTo>
                  <a:lnTo>
                    <a:pt x="574" y="636"/>
                  </a:lnTo>
                  <a:lnTo>
                    <a:pt x="582" y="623"/>
                  </a:lnTo>
                  <a:lnTo>
                    <a:pt x="591" y="610"/>
                  </a:lnTo>
                  <a:lnTo>
                    <a:pt x="598" y="597"/>
                  </a:lnTo>
                  <a:lnTo>
                    <a:pt x="606" y="583"/>
                  </a:lnTo>
                  <a:lnTo>
                    <a:pt x="612" y="569"/>
                  </a:lnTo>
                  <a:lnTo>
                    <a:pt x="618" y="555"/>
                  </a:lnTo>
                  <a:lnTo>
                    <a:pt x="623" y="540"/>
                  </a:lnTo>
                  <a:lnTo>
                    <a:pt x="627" y="525"/>
                  </a:lnTo>
                  <a:lnTo>
                    <a:pt x="631" y="509"/>
                  </a:lnTo>
                  <a:lnTo>
                    <a:pt x="633" y="494"/>
                  </a:lnTo>
                  <a:lnTo>
                    <a:pt x="635" y="478"/>
                  </a:lnTo>
                  <a:lnTo>
                    <a:pt x="636" y="462"/>
                  </a:lnTo>
                  <a:lnTo>
                    <a:pt x="637" y="446"/>
                  </a:lnTo>
                  <a:lnTo>
                    <a:pt x="637" y="430"/>
                  </a:lnTo>
                  <a:lnTo>
                    <a:pt x="635" y="415"/>
                  </a:lnTo>
                  <a:lnTo>
                    <a:pt x="634" y="399"/>
                  </a:lnTo>
                  <a:lnTo>
                    <a:pt x="631" y="385"/>
                  </a:lnTo>
                  <a:lnTo>
                    <a:pt x="627" y="370"/>
                  </a:lnTo>
                  <a:lnTo>
                    <a:pt x="624" y="355"/>
                  </a:lnTo>
                  <a:lnTo>
                    <a:pt x="619" y="341"/>
                  </a:lnTo>
                  <a:lnTo>
                    <a:pt x="614" y="327"/>
                  </a:lnTo>
                  <a:lnTo>
                    <a:pt x="608" y="313"/>
                  </a:lnTo>
                  <a:lnTo>
                    <a:pt x="602" y="300"/>
                  </a:lnTo>
                  <a:lnTo>
                    <a:pt x="594" y="287"/>
                  </a:lnTo>
                  <a:lnTo>
                    <a:pt x="587" y="274"/>
                  </a:lnTo>
                  <a:lnTo>
                    <a:pt x="578" y="262"/>
                  </a:lnTo>
                  <a:lnTo>
                    <a:pt x="569" y="250"/>
                  </a:lnTo>
                  <a:lnTo>
                    <a:pt x="560" y="239"/>
                  </a:lnTo>
                  <a:lnTo>
                    <a:pt x="55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Freeform 122">
              <a:extLst>
                <a:ext uri="{FF2B5EF4-FFF2-40B4-BE49-F238E27FC236}">
                  <a16:creationId xmlns:a16="http://schemas.microsoft.com/office/drawing/2014/main" id="{9B241D7C-32DF-4A79-8DFA-4A75E0E9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1" y="4567238"/>
              <a:ext cx="68263" cy="68263"/>
            </a:xfrm>
            <a:custGeom>
              <a:avLst/>
              <a:gdLst>
                <a:gd name="T0" fmla="*/ 22 w 170"/>
                <a:gd name="T1" fmla="*/ 3 h 171"/>
                <a:gd name="T2" fmla="*/ 17 w 170"/>
                <a:gd name="T3" fmla="*/ 1 h 171"/>
                <a:gd name="T4" fmla="*/ 13 w 170"/>
                <a:gd name="T5" fmla="*/ 0 h 171"/>
                <a:gd name="T6" fmla="*/ 8 w 170"/>
                <a:gd name="T7" fmla="*/ 1 h 171"/>
                <a:gd name="T8" fmla="*/ 3 w 170"/>
                <a:gd name="T9" fmla="*/ 3 h 171"/>
                <a:gd name="T10" fmla="*/ 1 w 170"/>
                <a:gd name="T11" fmla="*/ 8 h 171"/>
                <a:gd name="T12" fmla="*/ 0 w 170"/>
                <a:gd name="T13" fmla="*/ 13 h 171"/>
                <a:gd name="T14" fmla="*/ 1 w 170"/>
                <a:gd name="T15" fmla="*/ 17 h 171"/>
                <a:gd name="T16" fmla="*/ 3 w 170"/>
                <a:gd name="T17" fmla="*/ 22 h 171"/>
                <a:gd name="T18" fmla="*/ 148 w 170"/>
                <a:gd name="T19" fmla="*/ 167 h 171"/>
                <a:gd name="T20" fmla="*/ 153 w 170"/>
                <a:gd name="T21" fmla="*/ 170 h 171"/>
                <a:gd name="T22" fmla="*/ 157 w 170"/>
                <a:gd name="T23" fmla="*/ 171 h 171"/>
                <a:gd name="T24" fmla="*/ 162 w 170"/>
                <a:gd name="T25" fmla="*/ 170 h 171"/>
                <a:gd name="T26" fmla="*/ 167 w 170"/>
                <a:gd name="T27" fmla="*/ 167 h 171"/>
                <a:gd name="T28" fmla="*/ 169 w 170"/>
                <a:gd name="T29" fmla="*/ 162 h 171"/>
                <a:gd name="T30" fmla="*/ 170 w 170"/>
                <a:gd name="T31" fmla="*/ 158 h 171"/>
                <a:gd name="T32" fmla="*/ 169 w 170"/>
                <a:gd name="T33" fmla="*/ 154 h 171"/>
                <a:gd name="T34" fmla="*/ 167 w 170"/>
                <a:gd name="T35" fmla="*/ 149 h 171"/>
                <a:gd name="T36" fmla="*/ 22 w 170"/>
                <a:gd name="T37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171">
                  <a:moveTo>
                    <a:pt x="22" y="3"/>
                  </a:moveTo>
                  <a:lnTo>
                    <a:pt x="17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148" y="167"/>
                  </a:lnTo>
                  <a:lnTo>
                    <a:pt x="153" y="170"/>
                  </a:lnTo>
                  <a:lnTo>
                    <a:pt x="157" y="171"/>
                  </a:lnTo>
                  <a:lnTo>
                    <a:pt x="162" y="170"/>
                  </a:lnTo>
                  <a:lnTo>
                    <a:pt x="167" y="167"/>
                  </a:lnTo>
                  <a:lnTo>
                    <a:pt x="169" y="162"/>
                  </a:lnTo>
                  <a:lnTo>
                    <a:pt x="170" y="158"/>
                  </a:lnTo>
                  <a:lnTo>
                    <a:pt x="169" y="154"/>
                  </a:lnTo>
                  <a:lnTo>
                    <a:pt x="167" y="149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pic>
        <p:nvPicPr>
          <p:cNvPr id="28" name="Picture 2" descr="black smartphone near person">
            <a:extLst>
              <a:ext uri="{FF2B5EF4-FFF2-40B4-BE49-F238E27FC236}">
                <a16:creationId xmlns:a16="http://schemas.microsoft.com/office/drawing/2014/main" id="{016D6ED2-72C5-4E57-A8B7-F3F219CDB45C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90" y="2132919"/>
            <a:ext cx="4567694" cy="9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person writing on white notebook">
            <a:extLst>
              <a:ext uri="{FF2B5EF4-FFF2-40B4-BE49-F238E27FC236}">
                <a16:creationId xmlns:a16="http://schemas.microsoft.com/office/drawing/2014/main" id="{730C4AA6-AB0C-4033-9EC3-CE5FC46F2D1B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10" y="3313635"/>
            <a:ext cx="4616388" cy="10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erson holding pen writing on paper">
            <a:extLst>
              <a:ext uri="{FF2B5EF4-FFF2-40B4-BE49-F238E27FC236}">
                <a16:creationId xmlns:a16="http://schemas.microsoft.com/office/drawing/2014/main" id="{C471D9D2-C897-4CFB-9AED-6719B22F0AF3}"/>
              </a:ext>
            </a:extLst>
          </p:cNvPr>
          <p:cNvPicPr>
            <a:picLocks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13" y="4507846"/>
            <a:ext cx="4576746" cy="10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5AE48F-4AE6-453C-BB53-25629477525C}"/>
              </a:ext>
            </a:extLst>
          </p:cNvPr>
          <p:cNvSpPr/>
          <p:nvPr/>
        </p:nvSpPr>
        <p:spPr>
          <a:xfrm>
            <a:off x="2140715" y="2124133"/>
            <a:ext cx="4595695" cy="997933"/>
          </a:xfrm>
          <a:prstGeom prst="rect">
            <a:avLst/>
          </a:prstGeom>
          <a:gradFill flip="none" rotWithShape="1">
            <a:gsLst>
              <a:gs pos="14000">
                <a:srgbClr val="847DC4">
                  <a:alpha val="80000"/>
                </a:srgbClr>
              </a:gs>
              <a:gs pos="100000">
                <a:srgbClr val="D7D2ED">
                  <a:alpha val="7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Too many newsletters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F61315-7A97-4540-A096-169CD5805E2E}"/>
              </a:ext>
            </a:extLst>
          </p:cNvPr>
          <p:cNvSpPr/>
          <p:nvPr/>
        </p:nvSpPr>
        <p:spPr>
          <a:xfrm>
            <a:off x="2131078" y="3337176"/>
            <a:ext cx="4615420" cy="989119"/>
          </a:xfrm>
          <a:prstGeom prst="rect">
            <a:avLst/>
          </a:prstGeom>
          <a:gradFill flip="none" rotWithShape="1">
            <a:gsLst>
              <a:gs pos="14000">
                <a:srgbClr val="F0792C">
                  <a:alpha val="85000"/>
                </a:srgbClr>
              </a:gs>
              <a:gs pos="100000">
                <a:srgbClr val="F5AB32">
                  <a:alpha val="5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Too many offers</a:t>
            </a:r>
            <a:endParaRPr lang="en-US" sz="2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31E1FE-2608-4540-9F33-85D97AFB1F74}"/>
              </a:ext>
            </a:extLst>
          </p:cNvPr>
          <p:cNvSpPr/>
          <p:nvPr/>
        </p:nvSpPr>
        <p:spPr>
          <a:xfrm>
            <a:off x="2140714" y="4488520"/>
            <a:ext cx="4616387" cy="1019114"/>
          </a:xfrm>
          <a:prstGeom prst="rect">
            <a:avLst/>
          </a:prstGeom>
          <a:gradFill flip="none" rotWithShape="1">
            <a:gsLst>
              <a:gs pos="9000">
                <a:srgbClr val="C00000">
                  <a:alpha val="57000"/>
                </a:srgbClr>
              </a:gs>
              <a:gs pos="82000">
                <a:srgbClr val="FF386B">
                  <a:alpha val="7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Too many in one day</a:t>
            </a:r>
            <a:endParaRPr lang="en-US" sz="24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38037B-5DB1-470F-9B48-D303AD4EDC89}"/>
              </a:ext>
            </a:extLst>
          </p:cNvPr>
          <p:cNvGrpSpPr/>
          <p:nvPr/>
        </p:nvGrpSpPr>
        <p:grpSpPr>
          <a:xfrm>
            <a:off x="2232953" y="5622001"/>
            <a:ext cx="356834" cy="62949"/>
            <a:chOff x="1867469" y="6096000"/>
            <a:chExt cx="356834" cy="6294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2CC1389-289B-41E2-B6C3-F925BC69A241}"/>
                </a:ext>
              </a:extLst>
            </p:cNvPr>
            <p:cNvSpPr/>
            <p:nvPr/>
          </p:nvSpPr>
          <p:spPr>
            <a:xfrm>
              <a:off x="1867469" y="6096000"/>
              <a:ext cx="62949" cy="62949"/>
            </a:xfrm>
            <a:prstGeom prst="ellipse">
              <a:avLst/>
            </a:prstGeom>
            <a:gradFill flip="none" rotWithShape="1">
              <a:gsLst>
                <a:gs pos="0">
                  <a:srgbClr val="F12711"/>
                </a:gs>
                <a:gs pos="100000">
                  <a:srgbClr val="F5AF1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394B222-E455-41CF-BF27-FAF94D3EDF2C}"/>
                </a:ext>
              </a:extLst>
            </p:cNvPr>
            <p:cNvSpPr/>
            <p:nvPr/>
          </p:nvSpPr>
          <p:spPr>
            <a:xfrm>
              <a:off x="2014411" y="6096000"/>
              <a:ext cx="62949" cy="629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212D988-4B01-4949-9407-A49E279A26BC}"/>
                </a:ext>
              </a:extLst>
            </p:cNvPr>
            <p:cNvSpPr/>
            <p:nvPr/>
          </p:nvSpPr>
          <p:spPr>
            <a:xfrm>
              <a:off x="2161354" y="6096000"/>
              <a:ext cx="62949" cy="629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2D85D6-5F88-4A8A-A00A-FFD4C0412418}"/>
              </a:ext>
            </a:extLst>
          </p:cNvPr>
          <p:cNvGrpSpPr/>
          <p:nvPr/>
        </p:nvGrpSpPr>
        <p:grpSpPr>
          <a:xfrm>
            <a:off x="5928951" y="5622001"/>
            <a:ext cx="356834" cy="62949"/>
            <a:chOff x="1867469" y="6096000"/>
            <a:chExt cx="356834" cy="6294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8E53429-AAB4-4A8C-80F8-2A5AEC96ADA3}"/>
                </a:ext>
              </a:extLst>
            </p:cNvPr>
            <p:cNvSpPr/>
            <p:nvPr/>
          </p:nvSpPr>
          <p:spPr>
            <a:xfrm>
              <a:off x="1867469" y="6096000"/>
              <a:ext cx="62949" cy="62949"/>
            </a:xfrm>
            <a:prstGeom prst="ellipse">
              <a:avLst/>
            </a:prstGeom>
            <a:gradFill flip="none" rotWithShape="1">
              <a:gsLst>
                <a:gs pos="0">
                  <a:srgbClr val="F12711"/>
                </a:gs>
                <a:gs pos="100000">
                  <a:srgbClr val="F5AF1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98D9EA9-3C7B-4DEA-998B-E73BFA3BE1B2}"/>
                </a:ext>
              </a:extLst>
            </p:cNvPr>
            <p:cNvSpPr/>
            <p:nvPr/>
          </p:nvSpPr>
          <p:spPr>
            <a:xfrm>
              <a:off x="2014411" y="6096000"/>
              <a:ext cx="62949" cy="62949"/>
            </a:xfrm>
            <a:prstGeom prst="ellipse">
              <a:avLst/>
            </a:prstGeom>
            <a:gradFill flip="none" rotWithShape="1">
              <a:gsLst>
                <a:gs pos="0">
                  <a:srgbClr val="F12711"/>
                </a:gs>
                <a:gs pos="100000">
                  <a:srgbClr val="F5AF1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EF4258D-F3AC-42C7-B5E2-E2BADC69F1D7}"/>
                </a:ext>
              </a:extLst>
            </p:cNvPr>
            <p:cNvSpPr/>
            <p:nvPr/>
          </p:nvSpPr>
          <p:spPr>
            <a:xfrm>
              <a:off x="2161354" y="6096000"/>
              <a:ext cx="62949" cy="629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26B3CF-F088-4E72-B0BA-40984F6A0A9B}"/>
              </a:ext>
            </a:extLst>
          </p:cNvPr>
          <p:cNvGrpSpPr/>
          <p:nvPr/>
        </p:nvGrpSpPr>
        <p:grpSpPr>
          <a:xfrm>
            <a:off x="9623716" y="5622001"/>
            <a:ext cx="356834" cy="62949"/>
            <a:chOff x="1867469" y="6096000"/>
            <a:chExt cx="356834" cy="6294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5EDDC95-095A-41C4-B4FE-15F13892BEA2}"/>
                </a:ext>
              </a:extLst>
            </p:cNvPr>
            <p:cNvSpPr/>
            <p:nvPr/>
          </p:nvSpPr>
          <p:spPr>
            <a:xfrm>
              <a:off x="1867469" y="6096000"/>
              <a:ext cx="62949" cy="62949"/>
            </a:xfrm>
            <a:prstGeom prst="ellipse">
              <a:avLst/>
            </a:prstGeom>
            <a:gradFill flip="none" rotWithShape="1">
              <a:gsLst>
                <a:gs pos="0">
                  <a:srgbClr val="F12711"/>
                </a:gs>
                <a:gs pos="100000">
                  <a:srgbClr val="F5AF1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3974EA-5C8F-4224-A4A7-F8E1D4B9052C}"/>
                </a:ext>
              </a:extLst>
            </p:cNvPr>
            <p:cNvSpPr/>
            <p:nvPr/>
          </p:nvSpPr>
          <p:spPr>
            <a:xfrm>
              <a:off x="2014411" y="6096000"/>
              <a:ext cx="62949" cy="62949"/>
            </a:xfrm>
            <a:prstGeom prst="ellipse">
              <a:avLst/>
            </a:prstGeom>
            <a:gradFill flip="none" rotWithShape="1">
              <a:gsLst>
                <a:gs pos="0">
                  <a:srgbClr val="F12711"/>
                </a:gs>
                <a:gs pos="100000">
                  <a:srgbClr val="F5AF1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C358251-D2C7-4F6C-8703-1000315FD342}"/>
                </a:ext>
              </a:extLst>
            </p:cNvPr>
            <p:cNvSpPr/>
            <p:nvPr/>
          </p:nvSpPr>
          <p:spPr>
            <a:xfrm>
              <a:off x="2161354" y="6096000"/>
              <a:ext cx="62949" cy="62949"/>
            </a:xfrm>
            <a:prstGeom prst="ellipse">
              <a:avLst/>
            </a:prstGeom>
            <a:gradFill flip="none" rotWithShape="1">
              <a:gsLst>
                <a:gs pos="0">
                  <a:srgbClr val="F12711"/>
                </a:gs>
                <a:gs pos="100000">
                  <a:srgbClr val="F5AF1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9F2FE35-1C03-69FA-CB0D-90A9A9584D85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B272F-7F52-2A00-046B-2497EE8C6D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6642327" y="1877865"/>
            <a:ext cx="1946501" cy="40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4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DA137-A76B-47BF-AABC-A3E144E694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1224" y="901335"/>
            <a:ext cx="10369550" cy="46355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/>
              <a:t>Subscription Management – A tell tale of your marketing scale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BD1C2-6EBD-47A7-9DB0-96AE9AAB65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225" y="1776463"/>
            <a:ext cx="4000738" cy="4537075"/>
          </a:xfrm>
        </p:spPr>
        <p:txBody>
          <a:bodyPr/>
          <a:lstStyle/>
          <a:p>
            <a:r>
              <a:rPr lang="en-US" dirty="0"/>
              <a:t>Clear messaging to </a:t>
            </a:r>
          </a:p>
          <a:p>
            <a:r>
              <a:rPr lang="en-US" dirty="0"/>
              <a:t>Opt-out a digital citizen</a:t>
            </a:r>
          </a:p>
          <a:p>
            <a:r>
              <a:rPr lang="en-US" dirty="0"/>
              <a:t>Confirmation Email</a:t>
            </a:r>
          </a:p>
          <a:p>
            <a:r>
              <a:rPr lang="en-US" dirty="0"/>
              <a:t>Confirmation Page</a:t>
            </a:r>
          </a:p>
          <a:p>
            <a:r>
              <a:rPr lang="en-US" dirty="0"/>
              <a:t>Relation to privacy policy</a:t>
            </a:r>
          </a:p>
          <a:p>
            <a:r>
              <a:rPr lang="en-US" dirty="0"/>
              <a:t>Customer service &amp; satisfaction policies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CD7C7-8FFA-66B4-1EEB-8B4AC0975583}"/>
              </a:ext>
            </a:extLst>
          </p:cNvPr>
          <p:cNvSpPr txBox="1">
            <a:spLocks/>
          </p:cNvSpPr>
          <p:nvPr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" name="Freeform: Shape 58">
            <a:extLst>
              <a:ext uri="{FF2B5EF4-FFF2-40B4-BE49-F238E27FC236}">
                <a16:creationId xmlns:a16="http://schemas.microsoft.com/office/drawing/2014/main" id="{BF4CBFD9-40D2-4D14-BECC-1641C2EBA4C6}"/>
              </a:ext>
            </a:extLst>
          </p:cNvPr>
          <p:cNvSpPr/>
          <p:nvPr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1C976-81DC-2BD6-0A69-103213E980DC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7E5865-6E6D-BBC8-DDC6-4AD5036537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AA133C-A14B-2D5D-D21B-115661D06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741" y="1467846"/>
            <a:ext cx="4786590" cy="2418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48AB7-F477-C423-3546-E305EB83B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544" y="2964059"/>
            <a:ext cx="5323171" cy="32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DA137-A76B-47BF-AABC-A3E144E694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1225" y="544462"/>
            <a:ext cx="10369550" cy="4635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Understanding your privacy users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BD1C2-6EBD-47A7-9DB0-96AE9AAB65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32" y="1160462"/>
            <a:ext cx="7075307" cy="4537075"/>
          </a:xfrm>
        </p:spPr>
        <p:txBody>
          <a:bodyPr>
            <a:normAutofit/>
          </a:bodyPr>
          <a:lstStyle/>
          <a:p>
            <a:r>
              <a:rPr lang="en-US" dirty="0"/>
              <a:t>How “old” is this person? (date created in your system)</a:t>
            </a:r>
          </a:p>
          <a:p>
            <a:r>
              <a:rPr lang="en-US" dirty="0"/>
              <a:t>What kind of user often opts-out?</a:t>
            </a:r>
          </a:p>
          <a:p>
            <a:pPr lvl="1"/>
            <a:r>
              <a:rPr lang="en-US" dirty="0"/>
              <a:t>Lead, prospect, account, customer, vendor</a:t>
            </a:r>
          </a:p>
          <a:p>
            <a:r>
              <a:rPr lang="en-US" dirty="0"/>
              <a:t>Does the user truly want to be removed from ALL communications?</a:t>
            </a:r>
          </a:p>
          <a:p>
            <a:r>
              <a:rPr lang="en-US" dirty="0"/>
              <a:t>How much detailed of information will you provide this user?</a:t>
            </a:r>
          </a:p>
          <a:p>
            <a:r>
              <a:rPr lang="en-US" dirty="0"/>
              <a:t>What’s their tolerance level for your brand? How much more can they take?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CD7C7-8FFA-66B4-1EEB-8B4AC0975583}"/>
              </a:ext>
            </a:extLst>
          </p:cNvPr>
          <p:cNvSpPr txBox="1">
            <a:spLocks/>
          </p:cNvSpPr>
          <p:nvPr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" name="Freeform: Shape 58">
            <a:extLst>
              <a:ext uri="{FF2B5EF4-FFF2-40B4-BE49-F238E27FC236}">
                <a16:creationId xmlns:a16="http://schemas.microsoft.com/office/drawing/2014/main" id="{BF4CBFD9-40D2-4D14-BECC-1641C2EBA4C6}"/>
              </a:ext>
            </a:extLst>
          </p:cNvPr>
          <p:cNvSpPr/>
          <p:nvPr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1C976-81DC-2BD6-0A69-103213E980DC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7E5865-6E6D-BBC8-DDC6-4AD5036537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8D635-3989-61F6-4953-6593F1AA7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82360" y="1665005"/>
            <a:ext cx="3737718" cy="26597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A41C0C-ED71-D04F-6F6A-61836D6A6FD3}"/>
              </a:ext>
            </a:extLst>
          </p:cNvPr>
          <p:cNvSpPr txBox="1"/>
          <p:nvPr/>
        </p:nvSpPr>
        <p:spPr>
          <a:xfrm>
            <a:off x="8581602" y="3827180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frosch50/1060617498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188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DA137-A76B-47BF-AABC-A3E144E694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1225" y="544462"/>
            <a:ext cx="10369550" cy="4635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Understanding your marketing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BD1C2-6EBD-47A7-9DB0-96AE9AAB65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32" y="1160462"/>
            <a:ext cx="6291711" cy="48861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about transactional messages? Or other required product, billing information?</a:t>
            </a:r>
          </a:p>
          <a:p>
            <a:r>
              <a:rPr lang="en-US" dirty="0"/>
              <a:t>Average open and click rate of this cohort</a:t>
            </a:r>
          </a:p>
          <a:p>
            <a:r>
              <a:rPr lang="en-US" dirty="0"/>
              <a:t>Evergreen campaigns – will YOU miss them?</a:t>
            </a:r>
          </a:p>
          <a:p>
            <a:r>
              <a:rPr lang="en-US" dirty="0"/>
              <a:t>Marketing KPIs – how much attrition can be expected?</a:t>
            </a:r>
          </a:p>
          <a:p>
            <a:r>
              <a:rPr lang="en-US" dirty="0"/>
              <a:t>List fatigue – is this user in an audience that has been OVER-communicated? Assess segmentation strategy.</a:t>
            </a:r>
          </a:p>
          <a:p>
            <a:r>
              <a:rPr lang="en-US" dirty="0"/>
              <a:t>Can the user be offered other messaging after the snooze program?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CD7C7-8FFA-66B4-1EEB-8B4AC0975583}"/>
              </a:ext>
            </a:extLst>
          </p:cNvPr>
          <p:cNvSpPr txBox="1">
            <a:spLocks/>
          </p:cNvSpPr>
          <p:nvPr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" name="Freeform: Shape 58">
            <a:extLst>
              <a:ext uri="{FF2B5EF4-FFF2-40B4-BE49-F238E27FC236}">
                <a16:creationId xmlns:a16="http://schemas.microsoft.com/office/drawing/2014/main" id="{BF4CBFD9-40D2-4D14-BECC-1641C2EBA4C6}"/>
              </a:ext>
            </a:extLst>
          </p:cNvPr>
          <p:cNvSpPr/>
          <p:nvPr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1C976-81DC-2BD6-0A69-103213E980DC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7E5865-6E6D-BBC8-DDC6-4AD5036537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8D635-3989-61F6-4953-6593F1AA7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82360" y="1665005"/>
            <a:ext cx="3737718" cy="26597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A41C0C-ED71-D04F-6F6A-61836D6A6FD3}"/>
              </a:ext>
            </a:extLst>
          </p:cNvPr>
          <p:cNvSpPr txBox="1"/>
          <p:nvPr/>
        </p:nvSpPr>
        <p:spPr>
          <a:xfrm>
            <a:off x="8581602" y="3827180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frosch50/1060617498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7260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erson enjoying coffee and relaxing on a sofa">
            <a:extLst>
              <a:ext uri="{FF2B5EF4-FFF2-40B4-BE49-F238E27FC236}">
                <a16:creationId xmlns:a16="http://schemas.microsoft.com/office/drawing/2014/main" id="{D009C190-E997-1A8B-07C8-6CCA3E52AE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777777" y="378534"/>
            <a:ext cx="3714005" cy="3709371"/>
          </a:xfrm>
          <a:prstGeom prst="roundRect">
            <a:avLst>
              <a:gd name="adj" fmla="val 2778"/>
            </a:avLst>
          </a:prstGeom>
          <a:gradFill flip="none" rotWithShape="1">
            <a:gsLst>
              <a:gs pos="14000">
                <a:srgbClr val="ECDBC2"/>
              </a:gs>
              <a:gs pos="100000">
                <a:srgbClr val="CFA16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67997" y="3907660"/>
            <a:ext cx="3333564" cy="1949130"/>
          </a:xfrm>
          <a:prstGeom prst="roundRect">
            <a:avLst>
              <a:gd name="adj" fmla="val 50000"/>
            </a:avLst>
          </a:prstGeom>
          <a:solidFill>
            <a:srgbClr val="232F57">
              <a:alpha val="77000"/>
            </a:srgbClr>
          </a:solidFill>
          <a:ln>
            <a:solidFill>
              <a:schemeClr val="bg1"/>
            </a:solidFill>
          </a:ln>
          <a:effectLst>
            <a:outerShdw blurRad="495300" sx="111000" sy="11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EXERCISE: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Take count of your reader touchpoints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F4B839-25C5-49FF-A2F9-BB9D1D8C19B7}"/>
              </a:ext>
            </a:extLst>
          </p:cNvPr>
          <p:cNvCxnSpPr/>
          <p:nvPr/>
        </p:nvCxnSpPr>
        <p:spPr>
          <a:xfrm>
            <a:off x="8537280" y="1567583"/>
            <a:ext cx="2022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5"/>
          <p:cNvSpPr txBox="1">
            <a:spLocks/>
          </p:cNvSpPr>
          <p:nvPr/>
        </p:nvSpPr>
        <p:spPr>
          <a:xfrm>
            <a:off x="8131299" y="600465"/>
            <a:ext cx="3006960" cy="901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Offer users a </a:t>
            </a:r>
          </a:p>
          <a:p>
            <a:r>
              <a:rPr lang="en-US" sz="2000" dirty="0"/>
              <a:t>MENTAL BREAK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67997" y="1614237"/>
            <a:ext cx="33335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Marketers often lose sight of the entire customer lifecycle of communications.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0FA0036-F2DE-4DD5-E39E-87A106C973CE}"/>
              </a:ext>
            </a:extLst>
          </p:cNvPr>
          <p:cNvSpPr txBox="1">
            <a:spLocks/>
          </p:cNvSpPr>
          <p:nvPr/>
        </p:nvSpPr>
        <p:spPr>
          <a:xfrm>
            <a:off x="11414987" y="231987"/>
            <a:ext cx="539516" cy="25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NI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252E3-FF0D-475A-87AB-815FB2D79B8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" name="Freeform: Shape 58">
            <a:extLst>
              <a:ext uri="{FF2B5EF4-FFF2-40B4-BE49-F238E27FC236}">
                <a16:creationId xmlns:a16="http://schemas.microsoft.com/office/drawing/2014/main" id="{FDF31327-74AD-B79B-C9D2-D80883D1A579}"/>
              </a:ext>
            </a:extLst>
          </p:cNvPr>
          <p:cNvSpPr/>
          <p:nvPr/>
        </p:nvSpPr>
        <p:spPr>
          <a:xfrm rot="5400000">
            <a:off x="11755106" y="171449"/>
            <a:ext cx="284494" cy="265444"/>
          </a:xfrm>
          <a:custGeom>
            <a:avLst/>
            <a:gdLst>
              <a:gd name="connsiteX0" fmla="*/ 0 w 284494"/>
              <a:gd name="connsiteY0" fmla="*/ 284494 h 284494"/>
              <a:gd name="connsiteX1" fmla="*/ 0 w 284494"/>
              <a:gd name="connsiteY1" fmla="*/ 0 h 284494"/>
              <a:gd name="connsiteX2" fmla="*/ 57151 w 284494"/>
              <a:gd name="connsiteY2" fmla="*/ 0 h 284494"/>
              <a:gd name="connsiteX3" fmla="*/ 57151 w 284494"/>
              <a:gd name="connsiteY3" fmla="*/ 2 h 284494"/>
              <a:gd name="connsiteX4" fmla="*/ 284494 w 284494"/>
              <a:gd name="connsiteY4" fmla="*/ 2 h 284494"/>
              <a:gd name="connsiteX5" fmla="*/ 284494 w 284494"/>
              <a:gd name="connsiteY5" fmla="*/ 57152 h 284494"/>
              <a:gd name="connsiteX6" fmla="*/ 57151 w 284494"/>
              <a:gd name="connsiteY6" fmla="*/ 57152 h 284494"/>
              <a:gd name="connsiteX7" fmla="*/ 57151 w 284494"/>
              <a:gd name="connsiteY7" fmla="*/ 284494 h 2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494" h="284494">
                <a:moveTo>
                  <a:pt x="0" y="284494"/>
                </a:moveTo>
                <a:lnTo>
                  <a:pt x="0" y="0"/>
                </a:lnTo>
                <a:lnTo>
                  <a:pt x="57151" y="0"/>
                </a:lnTo>
                <a:lnTo>
                  <a:pt x="57151" y="2"/>
                </a:lnTo>
                <a:lnTo>
                  <a:pt x="284494" y="2"/>
                </a:lnTo>
                <a:lnTo>
                  <a:pt x="284494" y="57152"/>
                </a:lnTo>
                <a:lnTo>
                  <a:pt x="57151" y="57152"/>
                </a:lnTo>
                <a:lnTo>
                  <a:pt x="57151" y="284494"/>
                </a:lnTo>
                <a:close/>
              </a:path>
            </a:pathLst>
          </a:custGeom>
          <a:solidFill>
            <a:srgbClr val="ED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285BE-BE65-A193-B417-2AD17F1B7AAF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All rights</a:t>
            </a:r>
            <a:r>
              <a:rPr lang="en-US" sz="900" b="0" baseline="0" dirty="0">
                <a:solidFill>
                  <a:schemeClr val="bg1"/>
                </a:solidFill>
              </a:rPr>
              <a:t> reserved ©</a:t>
            </a:r>
            <a:endParaRPr lang="en-US" sz="900" b="0" dirty="0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3CDFD-CF8E-B70F-422C-8D1D1FA77F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497" y="165347"/>
            <a:ext cx="1612269" cy="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Elements of a Snooze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Optimize the customer experience as closely to current subscriber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4343" y="1926325"/>
            <a:ext cx="1847875" cy="3464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3203" y="1926325"/>
            <a:ext cx="1847875" cy="3464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72062" y="1926325"/>
            <a:ext cx="1847875" cy="3464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50922" y="1926325"/>
            <a:ext cx="1847875" cy="3464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29782" y="1926325"/>
            <a:ext cx="1847875" cy="3464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8566" y="2417162"/>
            <a:ext cx="1039430" cy="1039430"/>
          </a:xfrm>
          <a:prstGeom prst="ellipse">
            <a:avLst/>
          </a:prstGeom>
          <a:gradFill flip="none" rotWithShape="1">
            <a:gsLst>
              <a:gs pos="14000">
                <a:srgbClr val="232F57">
                  <a:alpha val="90000"/>
                </a:srgbClr>
              </a:gs>
              <a:gs pos="73000">
                <a:srgbClr val="6389A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14343" y="5392053"/>
            <a:ext cx="1847875" cy="69294"/>
          </a:xfrm>
          <a:prstGeom prst="rect">
            <a:avLst/>
          </a:prstGeom>
          <a:solidFill>
            <a:srgbClr val="23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97425" y="2417162"/>
            <a:ext cx="1039430" cy="1039430"/>
          </a:xfrm>
          <a:prstGeom prst="ellipse">
            <a:avLst/>
          </a:prstGeom>
          <a:gradFill flip="none" rotWithShape="1">
            <a:gsLst>
              <a:gs pos="11000">
                <a:srgbClr val="C00000">
                  <a:alpha val="86000"/>
                  <a:lumMod val="90000"/>
                </a:srgbClr>
              </a:gs>
              <a:gs pos="99000">
                <a:srgbClr val="FF83A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3203" y="5392053"/>
            <a:ext cx="1847875" cy="69294"/>
          </a:xfrm>
          <a:prstGeom prst="rect">
            <a:avLst/>
          </a:prstGeom>
          <a:solidFill>
            <a:srgbClr val="23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76285" y="2417162"/>
            <a:ext cx="1039430" cy="1039430"/>
          </a:xfrm>
          <a:prstGeom prst="ellipse">
            <a:avLst/>
          </a:prstGeom>
          <a:gradFill>
            <a:gsLst>
              <a:gs pos="0">
                <a:srgbClr val="D3A461"/>
              </a:gs>
              <a:gs pos="96000">
                <a:srgbClr val="E1C59B"/>
              </a:gs>
            </a:gsLst>
            <a:lin ang="0" scaled="1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2062" y="5392053"/>
            <a:ext cx="1847875" cy="69294"/>
          </a:xfrm>
          <a:prstGeom prst="rect">
            <a:avLst/>
          </a:prstGeom>
          <a:solidFill>
            <a:srgbClr val="23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55145" y="2417162"/>
            <a:ext cx="1039430" cy="1039430"/>
          </a:xfrm>
          <a:prstGeom prst="ellipse">
            <a:avLst/>
          </a:prstGeom>
          <a:gradFill flip="none" rotWithShape="1">
            <a:gsLst>
              <a:gs pos="11000">
                <a:srgbClr val="C00000">
                  <a:alpha val="86000"/>
                  <a:lumMod val="90000"/>
                </a:srgbClr>
              </a:gs>
              <a:gs pos="99000">
                <a:srgbClr val="FF83A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50922" y="5392053"/>
            <a:ext cx="1847875" cy="69294"/>
          </a:xfrm>
          <a:prstGeom prst="rect">
            <a:avLst/>
          </a:prstGeom>
          <a:solidFill>
            <a:srgbClr val="23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34004" y="2417162"/>
            <a:ext cx="1039430" cy="1039430"/>
          </a:xfrm>
          <a:prstGeom prst="ellipse">
            <a:avLst/>
          </a:prstGeom>
          <a:gradFill flip="none" rotWithShape="1">
            <a:gsLst>
              <a:gs pos="14000">
                <a:srgbClr val="232F57">
                  <a:alpha val="90000"/>
                </a:srgbClr>
              </a:gs>
              <a:gs pos="73000">
                <a:srgbClr val="6389A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329782" y="5392053"/>
            <a:ext cx="1847875" cy="69294"/>
          </a:xfrm>
          <a:prstGeom prst="rect">
            <a:avLst/>
          </a:prstGeom>
          <a:solidFill>
            <a:srgbClr val="23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2916" y="3932310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/>
              <a:t>Housing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301754" y="4388784"/>
            <a:ext cx="1218111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71430" y="4491497"/>
            <a:ext cx="173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200" dirty="0"/>
              <a:t>Host your snooze options on existing or new pages</a:t>
            </a:r>
            <a:endParaRPr lang="en-MY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396617" y="3963398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/>
              <a:t>Messaging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379953" y="4388784"/>
            <a:ext cx="1218111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49629" y="4491497"/>
            <a:ext cx="1733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200" dirty="0"/>
              <a:t>Clarity and concise offerings for an already temperate audience.</a:t>
            </a:r>
            <a:endParaRPr lang="en-MY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407411" y="3947518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/>
              <a:t>Pause Time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58152" y="4388784"/>
            <a:ext cx="1218111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227828" y="4491497"/>
            <a:ext cx="173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200" dirty="0"/>
              <a:t>How many options will the user have to pause or snooze?</a:t>
            </a:r>
            <a:endParaRPr lang="en-MY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82591" y="3971890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/>
              <a:t>Wake-Up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536351" y="4388784"/>
            <a:ext cx="1218111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06028" y="4491497"/>
            <a:ext cx="1733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200" dirty="0"/>
              <a:t>Give users a way to reset their snooze button, or turn off completely!</a:t>
            </a:r>
            <a:endParaRPr lang="en-MY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9512735" y="3947518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/>
              <a:t>Compliance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614551" y="4388784"/>
            <a:ext cx="1218111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384227" y="4491497"/>
            <a:ext cx="173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200" dirty="0"/>
              <a:t>Does the snooze option coincide with privacy requirements</a:t>
            </a:r>
            <a:endParaRPr lang="en-MY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54DF85-5BD3-08A9-BAF1-3418AA3ADE07}"/>
              </a:ext>
            </a:extLst>
          </p:cNvPr>
          <p:cNvSpPr txBox="1"/>
          <p:nvPr/>
        </p:nvSpPr>
        <p:spPr>
          <a:xfrm>
            <a:off x="4911963" y="6519446"/>
            <a:ext cx="2368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bg1">
                    <a:lumMod val="75000"/>
                  </a:schemeClr>
                </a:solidFill>
              </a:rPr>
              <a:t>All rights</a:t>
            </a:r>
            <a:r>
              <a:rPr lang="en-US" sz="900" b="0" baseline="0" dirty="0">
                <a:solidFill>
                  <a:schemeClr val="bg1">
                    <a:lumMod val="75000"/>
                  </a:schemeClr>
                </a:solidFill>
              </a:rPr>
              <a:t> reserved ©</a:t>
            </a:r>
            <a:endParaRPr lang="en-US" sz="9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TM template 20240404 rh" id="{E511CAA2-3082-47EA-81ED-AB6F74E86AB6}" vid="{2F0690F7-0D90-4C5B-BEB2-082105322F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4TM template 20240404 rh</Template>
  <TotalTime>264</TotalTime>
  <Words>575</Words>
  <Application>Microsoft Office PowerPoint</Application>
  <PresentationFormat>Widescreen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Raleway Medium</vt:lpstr>
      <vt:lpstr>Raleway</vt:lpstr>
      <vt:lpstr>Gill Sans MT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Holder</dc:creator>
  <cp:lastModifiedBy>Richard Holder</cp:lastModifiedBy>
  <cp:revision>5</cp:revision>
  <dcterms:created xsi:type="dcterms:W3CDTF">2024-04-16T20:36:00Z</dcterms:created>
  <dcterms:modified xsi:type="dcterms:W3CDTF">2024-04-25T19:23:40Z</dcterms:modified>
</cp:coreProperties>
</file>